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9" r:id="rId3"/>
    <p:sldId id="290" r:id="rId4"/>
    <p:sldId id="273" r:id="rId5"/>
    <p:sldId id="276" r:id="rId6"/>
    <p:sldId id="280" r:id="rId7"/>
    <p:sldId id="283" r:id="rId8"/>
    <p:sldId id="285" r:id="rId9"/>
    <p:sldId id="28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CCA6D-5A5A-47D3-93F8-B0A9E267E07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9A9B9B5-A439-4E11-A7B4-4E013AA593C6}">
      <dgm:prSet phldrT="[文本]" custT="1"/>
      <dgm:spPr>
        <a:solidFill>
          <a:srgbClr val="2C6AB6"/>
        </a:solidFill>
      </dgm:spPr>
      <dgm:t>
        <a:bodyPr/>
        <a:lstStyle/>
        <a:p>
          <a:r>
            <a:rPr lang="zh-CN" altLang="en-US" sz="24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准考证遗失</a:t>
          </a:r>
          <a:endParaRPr lang="zh-CN" altLang="en-US" sz="24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5E5D5D-3AF1-4251-87E1-F01CE73EDD6E}" type="parTrans" cxnId="{950E45B4-04E9-48C3-AE8F-E34D953474DB}">
      <dgm:prSet/>
      <dgm:spPr/>
      <dgm:t>
        <a:bodyPr/>
        <a:lstStyle/>
        <a:p>
          <a:endParaRPr lang="zh-CN" altLang="en-US"/>
        </a:p>
      </dgm:t>
    </dgm:pt>
    <dgm:pt modelId="{A9163FD9-69F3-4662-9759-94B6F5FE3AE5}" type="sibTrans" cxnId="{950E45B4-04E9-48C3-AE8F-E34D953474DB}">
      <dgm:prSet/>
      <dgm:spPr/>
      <dgm:t>
        <a:bodyPr/>
        <a:lstStyle/>
        <a:p>
          <a:endParaRPr lang="zh-CN" altLang="en-US"/>
        </a:p>
      </dgm:t>
    </dgm:pt>
    <dgm:pt modelId="{90374884-668B-4882-85E9-CE746C49C2EF}">
      <dgm:prSet phldrT="[文本]" custT="1"/>
      <dgm:spPr>
        <a:solidFill>
          <a:srgbClr val="2C6AB6"/>
        </a:solidFill>
      </dgm:spPr>
      <dgm:t>
        <a:bodyPr/>
        <a:lstStyle/>
        <a:p>
          <a:r>
            <a:rPr lang="zh-CN" altLang="en-US" sz="24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身份证遗失</a:t>
          </a:r>
          <a:endParaRPr lang="zh-CN" altLang="en-US" sz="2400" b="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86F403-05B2-43B7-9486-527683A834C3}" type="parTrans" cxnId="{22B729DD-99F2-4EAB-8900-2D9163F2AF3C}">
      <dgm:prSet/>
      <dgm:spPr/>
      <dgm:t>
        <a:bodyPr/>
        <a:lstStyle/>
        <a:p>
          <a:endParaRPr lang="zh-CN" altLang="en-US"/>
        </a:p>
      </dgm:t>
    </dgm:pt>
    <dgm:pt modelId="{2C3EAE73-70B9-444C-B94A-EAA9EBCEE37D}" type="sibTrans" cxnId="{22B729DD-99F2-4EAB-8900-2D9163F2AF3C}">
      <dgm:prSet/>
      <dgm:spPr/>
      <dgm:t>
        <a:bodyPr/>
        <a:lstStyle/>
        <a:p>
          <a:endParaRPr lang="zh-CN" altLang="en-US"/>
        </a:p>
      </dgm:t>
    </dgm:pt>
    <dgm:pt modelId="{6BB3A897-CE44-4503-88BA-4069E9AFE4FF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户口本、护照</a:t>
          </a:r>
          <a:endParaRPr lang="zh-CN" altLang="en-US" sz="18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C84F12-C71B-40F4-9907-A7BEB8FBAF47}" type="parTrans" cxnId="{21501441-99F6-4147-963A-CBFFB7A4C6F9}">
      <dgm:prSet/>
      <dgm:spPr/>
      <dgm:t>
        <a:bodyPr/>
        <a:lstStyle/>
        <a:p>
          <a:endParaRPr lang="zh-CN" altLang="en-US"/>
        </a:p>
      </dgm:t>
    </dgm:pt>
    <dgm:pt modelId="{BF51E978-2F1D-4648-B4DF-3AE7C192B327}" type="sibTrans" cxnId="{21501441-99F6-4147-963A-CBFFB7A4C6F9}">
      <dgm:prSet/>
      <dgm:spPr/>
      <dgm:t>
        <a:bodyPr/>
        <a:lstStyle/>
        <a:p>
          <a:endParaRPr lang="zh-CN" altLang="en-US"/>
        </a:p>
      </dgm:t>
    </dgm:pt>
    <dgm:pt modelId="{2621B798-C02A-41F7-B9B6-3955D3EA5575}">
      <dgm:prSet phldrT="[文本]" custT="1"/>
      <dgm:spPr/>
      <dgm:t>
        <a:bodyPr/>
        <a:lstStyle/>
        <a:p>
          <a:r>
            <a:rPr lang="zh-CN" sz="1800" dirty="0" smtClean="0"/>
            <a:t>准考证</a:t>
          </a:r>
          <a:r>
            <a:rPr lang="zh-CN" altLang="en-US" sz="1800" dirty="0" smtClean="0"/>
            <a:t>遗失可</a:t>
          </a:r>
          <a:r>
            <a:rPr lang="zh-CN" altLang="en-US" sz="1800" b="1" dirty="0" smtClean="0">
              <a:solidFill>
                <a:srgbClr val="FF0000"/>
              </a:solidFill>
            </a:rPr>
            <a:t>自行下载打印</a:t>
          </a:r>
          <a:endParaRPr lang="zh-CN" altLang="en-US" sz="18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8CDE80-CCEB-460B-BDCA-7F911E0F5C7F}" type="parTrans" cxnId="{C64823CC-B07C-4352-90E3-6FF9A82A0C50}">
      <dgm:prSet/>
      <dgm:spPr/>
      <dgm:t>
        <a:bodyPr/>
        <a:lstStyle/>
        <a:p>
          <a:endParaRPr lang="zh-CN" altLang="en-US"/>
        </a:p>
      </dgm:t>
    </dgm:pt>
    <dgm:pt modelId="{9E12D5A8-9118-4A3F-AED0-AFC7A75380DA}" type="sibTrans" cxnId="{C64823CC-B07C-4352-90E3-6FF9A82A0C50}">
      <dgm:prSet/>
      <dgm:spPr/>
      <dgm:t>
        <a:bodyPr/>
        <a:lstStyle/>
        <a:p>
          <a:endParaRPr lang="zh-CN" altLang="en-US"/>
        </a:p>
      </dgm:t>
    </dgm:pt>
    <dgm:pt modelId="{628C0F04-FFB5-46FA-A964-BD2A06E9F30B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公安部门开具的贴有近期免冠照片的身份证明或临时身份证</a:t>
          </a:r>
          <a:endParaRPr lang="zh-CN" altLang="en-US" sz="18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9B5185-F354-4150-B277-2B159A991DF0}" type="parTrans" cxnId="{6A4288DE-A554-4280-A2B1-560FDAA2E9EF}">
      <dgm:prSet/>
      <dgm:spPr/>
      <dgm:t>
        <a:bodyPr/>
        <a:lstStyle/>
        <a:p>
          <a:endParaRPr lang="zh-CN" altLang="en-US"/>
        </a:p>
      </dgm:t>
    </dgm:pt>
    <dgm:pt modelId="{992EA516-EB4A-4C4B-A8F5-99CE0FB87676}" type="sibTrans" cxnId="{6A4288DE-A554-4280-A2B1-560FDAA2E9EF}">
      <dgm:prSet/>
      <dgm:spPr/>
      <dgm:t>
        <a:bodyPr/>
        <a:lstStyle/>
        <a:p>
          <a:endParaRPr lang="zh-CN" altLang="en-US"/>
        </a:p>
      </dgm:t>
    </dgm:pt>
    <dgm:pt modelId="{F9AFAED3-0443-4490-9029-AB8A71F5C0A0}">
      <dgm:prSet phldrT="[文本]" custT="1"/>
      <dgm:spPr/>
      <dgm:t>
        <a:bodyPr/>
        <a:lstStyle/>
        <a:p>
          <a:r>
            <a:rPr lang="zh-CN" altLang="en-US" sz="1800" dirty="0" smtClean="0"/>
            <a:t>仔细</a:t>
          </a:r>
          <a:r>
            <a:rPr lang="zh-CN" sz="1800" dirty="0" smtClean="0"/>
            <a:t>阅读准考证上的《考生须知》和《考点提示》</a:t>
          </a:r>
          <a:endParaRPr lang="zh-CN" altLang="en-US" sz="18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3AFE13-1CB9-491D-B957-DE0A2116E203}" type="parTrans" cxnId="{DA89EFA5-D797-4629-9A75-9660C8D279E6}">
      <dgm:prSet/>
      <dgm:spPr/>
      <dgm:t>
        <a:bodyPr/>
        <a:lstStyle/>
        <a:p>
          <a:endParaRPr lang="zh-CN" altLang="en-US"/>
        </a:p>
      </dgm:t>
    </dgm:pt>
    <dgm:pt modelId="{35EC08F0-6246-4955-8124-B099A8B9B452}" type="sibTrans" cxnId="{DA89EFA5-D797-4629-9A75-9660C8D279E6}">
      <dgm:prSet/>
      <dgm:spPr/>
      <dgm:t>
        <a:bodyPr/>
        <a:lstStyle/>
        <a:p>
          <a:endParaRPr lang="zh-CN" altLang="en-US"/>
        </a:p>
      </dgm:t>
    </dgm:pt>
    <dgm:pt modelId="{E10BCCB8-6346-4F8A-8FEF-BA2996F1513C}">
      <dgm:prSet phldrT="[文本]" custT="1"/>
      <dgm:spPr/>
      <dgm:t>
        <a:bodyPr/>
        <a:lstStyle/>
        <a:p>
          <a:r>
            <a:rPr lang="en-US" altLang="en-US" sz="1800" dirty="0" smtClean="0"/>
            <a:t>https://cet-bm.neea.edu.cn/</a:t>
          </a:r>
          <a:endParaRPr lang="zh-CN" altLang="en-US" sz="18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2DB764-0671-481B-A85F-1BD2B8D680A6}" type="parTrans" cxnId="{8BBB3D9A-A9C6-431C-80E1-47F98396B3E2}">
      <dgm:prSet/>
      <dgm:spPr/>
      <dgm:t>
        <a:bodyPr/>
        <a:lstStyle/>
        <a:p>
          <a:endParaRPr lang="zh-CN" altLang="en-US"/>
        </a:p>
      </dgm:t>
    </dgm:pt>
    <dgm:pt modelId="{024AC38A-1C3F-41F8-96FC-824AECC71954}" type="sibTrans" cxnId="{8BBB3D9A-A9C6-431C-80E1-47F98396B3E2}">
      <dgm:prSet/>
      <dgm:spPr/>
      <dgm:t>
        <a:bodyPr/>
        <a:lstStyle/>
        <a:p>
          <a:endParaRPr lang="zh-CN" altLang="en-US"/>
        </a:p>
      </dgm:t>
    </dgm:pt>
    <dgm:pt modelId="{A19B71E8-92FB-4673-BB47-F5E9276221CF}">
      <dgm:prSet phldrT="[文本]" custT="1"/>
      <dgm:spPr/>
      <dgm:t>
        <a:bodyPr/>
        <a:lstStyle/>
        <a:p>
          <a:r>
            <a:rPr lang="zh-CN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军人及武警人员证件</a:t>
          </a:r>
          <a:endParaRPr lang="zh-CN" altLang="en-US" sz="18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784CB0A-0D6F-49CE-A4D5-294C6183A145}" type="parTrans" cxnId="{13EEAAA5-008E-40AA-B927-7C3222096D5A}">
      <dgm:prSet/>
      <dgm:spPr/>
      <dgm:t>
        <a:bodyPr/>
        <a:lstStyle/>
        <a:p>
          <a:endParaRPr lang="zh-CN" altLang="en-US"/>
        </a:p>
      </dgm:t>
    </dgm:pt>
    <dgm:pt modelId="{161C4F30-DC73-4000-9648-5DCEDE8850B0}" type="sibTrans" cxnId="{13EEAAA5-008E-40AA-B927-7C3222096D5A}">
      <dgm:prSet/>
      <dgm:spPr/>
      <dgm:t>
        <a:bodyPr/>
        <a:lstStyle/>
        <a:p>
          <a:endParaRPr lang="zh-CN" altLang="en-US"/>
        </a:p>
      </dgm:t>
    </dgm:pt>
    <dgm:pt modelId="{78996CA9-C1C8-460F-B5A8-3EAA2248595F}">
      <dgm:prSet phldrT="[文本]" custT="1"/>
      <dgm:spPr/>
      <dgm:t>
        <a:bodyPr/>
        <a:lstStyle/>
        <a:p>
          <a:r>
            <a:rPr lang="zh-CN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港澳台居民居住证</a:t>
          </a:r>
          <a:endParaRPr lang="zh-CN" altLang="en-US" sz="18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68C742-675E-4E8C-B036-07D060CDECF8}" type="parTrans" cxnId="{779D230C-AD4E-44CC-80CB-B5DD7326E2C7}">
      <dgm:prSet/>
      <dgm:spPr/>
      <dgm:t>
        <a:bodyPr/>
        <a:lstStyle/>
        <a:p>
          <a:endParaRPr lang="zh-CN" altLang="en-US"/>
        </a:p>
      </dgm:t>
    </dgm:pt>
    <dgm:pt modelId="{3C36D938-7EDD-4AD3-B32A-5328B2A68295}" type="sibTrans" cxnId="{779D230C-AD4E-44CC-80CB-B5DD7326E2C7}">
      <dgm:prSet/>
      <dgm:spPr/>
      <dgm:t>
        <a:bodyPr/>
        <a:lstStyle/>
        <a:p>
          <a:endParaRPr lang="zh-CN" altLang="en-US"/>
        </a:p>
      </dgm:t>
    </dgm:pt>
    <dgm:pt modelId="{13B3DEDB-5A45-48EE-95B3-6E3B0A1F2D22}">
      <dgm:prSet phldrT="[文本]" custT="1"/>
      <dgm:spPr/>
      <dgm:t>
        <a:bodyPr/>
        <a:lstStyle/>
        <a:p>
          <a:endParaRPr lang="zh-CN" altLang="en-US" sz="18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663521-D481-44E5-AF70-6C39F32F845E}" type="parTrans" cxnId="{7C80A92C-3572-4365-B2FA-466E88327CF3}">
      <dgm:prSet/>
      <dgm:spPr/>
      <dgm:t>
        <a:bodyPr/>
        <a:lstStyle/>
        <a:p>
          <a:endParaRPr lang="zh-CN" altLang="en-US"/>
        </a:p>
      </dgm:t>
    </dgm:pt>
    <dgm:pt modelId="{B2037AD4-7042-4C08-ADE3-DCAE981A1D89}" type="sibTrans" cxnId="{7C80A92C-3572-4365-B2FA-466E88327CF3}">
      <dgm:prSet/>
      <dgm:spPr/>
      <dgm:t>
        <a:bodyPr/>
        <a:lstStyle/>
        <a:p>
          <a:endParaRPr lang="zh-CN" altLang="en-US"/>
        </a:p>
      </dgm:t>
    </dgm:pt>
    <dgm:pt modelId="{FF9938E0-F441-4B93-ADB3-82948F082B04}" type="pres">
      <dgm:prSet presAssocID="{044CCA6D-5A5A-47D3-93F8-B0A9E267E07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72FCD6-9912-42C2-B1BE-89B78A0888F3}" type="pres">
      <dgm:prSet presAssocID="{19A9B9B5-A439-4E11-A7B4-4E013AA593C6}" presName="compNode" presStyleCnt="0"/>
      <dgm:spPr/>
    </dgm:pt>
    <dgm:pt modelId="{54BB6CA8-EF70-4715-9D39-DBEDE96CF37E}" type="pres">
      <dgm:prSet presAssocID="{19A9B9B5-A439-4E11-A7B4-4E013AA593C6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F3B614-6C26-461A-9BBD-DEA2A6ECB007}" type="pres">
      <dgm:prSet presAssocID="{19A9B9B5-A439-4E11-A7B4-4E013AA593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001812-360B-42DD-B4FC-3B8917632E51}" type="pres">
      <dgm:prSet presAssocID="{19A9B9B5-A439-4E11-A7B4-4E013AA593C6}" presName="parentRect" presStyleLbl="alignNode1" presStyleIdx="0" presStyleCnt="2"/>
      <dgm:spPr/>
      <dgm:t>
        <a:bodyPr/>
        <a:lstStyle/>
        <a:p>
          <a:endParaRPr lang="zh-CN" altLang="en-US"/>
        </a:p>
      </dgm:t>
    </dgm:pt>
    <dgm:pt modelId="{C82E6212-6305-4869-A827-2D5B8928BBE0}" type="pres">
      <dgm:prSet presAssocID="{19A9B9B5-A439-4E11-A7B4-4E013AA593C6}" presName="adorn" presStyleLbl="fgAccFollowNode1" presStyleIdx="0" presStyleCnt="2"/>
      <dgm:spPr/>
    </dgm:pt>
    <dgm:pt modelId="{38F72373-EFB7-4BC3-8CB7-F9A8049A421E}" type="pres">
      <dgm:prSet presAssocID="{A9163FD9-69F3-4662-9759-94B6F5FE3AE5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996A5A65-776C-4194-8182-987CB4C38797}" type="pres">
      <dgm:prSet presAssocID="{90374884-668B-4882-85E9-CE746C49C2EF}" presName="compNode" presStyleCnt="0"/>
      <dgm:spPr/>
    </dgm:pt>
    <dgm:pt modelId="{A2350FAE-71D2-4A3F-A230-0B44A997ADA5}" type="pres">
      <dgm:prSet presAssocID="{90374884-668B-4882-85E9-CE746C49C2EF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06BB28-6E64-48EC-902B-BE5FC50C30D1}" type="pres">
      <dgm:prSet presAssocID="{90374884-668B-4882-85E9-CE746C49C2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370E24-81ED-47EC-B92A-60D4C39EEC9F}" type="pres">
      <dgm:prSet presAssocID="{90374884-668B-4882-85E9-CE746C49C2EF}" presName="parentRect" presStyleLbl="alignNode1" presStyleIdx="1" presStyleCnt="2"/>
      <dgm:spPr/>
      <dgm:t>
        <a:bodyPr/>
        <a:lstStyle/>
        <a:p>
          <a:endParaRPr lang="zh-CN" altLang="en-US"/>
        </a:p>
      </dgm:t>
    </dgm:pt>
    <dgm:pt modelId="{3E943ACE-7E4E-4B40-934F-A72EC4D404A2}" type="pres">
      <dgm:prSet presAssocID="{90374884-668B-4882-85E9-CE746C49C2EF}" presName="adorn" presStyleLbl="fgAccFollowNode1" presStyleIdx="1" presStyleCnt="2"/>
      <dgm:spPr/>
    </dgm:pt>
  </dgm:ptLst>
  <dgm:cxnLst>
    <dgm:cxn modelId="{7C80A92C-3572-4365-B2FA-466E88327CF3}" srcId="{19A9B9B5-A439-4E11-A7B4-4E013AA593C6}" destId="{13B3DEDB-5A45-48EE-95B3-6E3B0A1F2D22}" srcOrd="2" destOrd="0" parTransId="{9B663521-D481-44E5-AF70-6C39F32F845E}" sibTransId="{B2037AD4-7042-4C08-ADE3-DCAE981A1D89}"/>
    <dgm:cxn modelId="{4682B4BD-E89D-4C78-A79D-11146608D66B}" type="presOf" srcId="{2621B798-C02A-41F7-B9B6-3955D3EA5575}" destId="{54BB6CA8-EF70-4715-9D39-DBEDE96CF37E}" srcOrd="0" destOrd="0" presId="urn:microsoft.com/office/officeart/2005/8/layout/bList2"/>
    <dgm:cxn modelId="{779D230C-AD4E-44CC-80CB-B5DD7326E2C7}" srcId="{90374884-668B-4882-85E9-CE746C49C2EF}" destId="{78996CA9-C1C8-460F-B5A8-3EAA2248595F}" srcOrd="3" destOrd="0" parTransId="{3C68C742-675E-4E8C-B036-07D060CDECF8}" sibTransId="{3C36D938-7EDD-4AD3-B32A-5328B2A68295}"/>
    <dgm:cxn modelId="{0A582BA3-C6B5-4A96-8C76-EA3A41782CBF}" type="presOf" srcId="{19A9B9B5-A439-4E11-A7B4-4E013AA593C6}" destId="{3FF3B614-6C26-461A-9BBD-DEA2A6ECB007}" srcOrd="0" destOrd="0" presId="urn:microsoft.com/office/officeart/2005/8/layout/bList2"/>
    <dgm:cxn modelId="{6A4288DE-A554-4280-A2B1-560FDAA2E9EF}" srcId="{90374884-668B-4882-85E9-CE746C49C2EF}" destId="{628C0F04-FFB5-46FA-A964-BD2A06E9F30B}" srcOrd="1" destOrd="0" parTransId="{479B5185-F354-4150-B277-2B159A991DF0}" sibTransId="{992EA516-EB4A-4C4B-A8F5-99CE0FB87676}"/>
    <dgm:cxn modelId="{4B2D12FD-543E-4AD5-AF51-14097F83E9EA}" type="presOf" srcId="{19A9B9B5-A439-4E11-A7B4-4E013AA593C6}" destId="{35001812-360B-42DD-B4FC-3B8917632E51}" srcOrd="1" destOrd="0" presId="urn:microsoft.com/office/officeart/2005/8/layout/bList2"/>
    <dgm:cxn modelId="{BC9A38EE-EE2D-4016-A366-E7EB62EE1A3C}" type="presOf" srcId="{90374884-668B-4882-85E9-CE746C49C2EF}" destId="{1D06BB28-6E64-48EC-902B-BE5FC50C30D1}" srcOrd="0" destOrd="0" presId="urn:microsoft.com/office/officeart/2005/8/layout/bList2"/>
    <dgm:cxn modelId="{8BBB3D9A-A9C6-431C-80E1-47F98396B3E2}" srcId="{19A9B9B5-A439-4E11-A7B4-4E013AA593C6}" destId="{E10BCCB8-6346-4F8A-8FEF-BA2996F1513C}" srcOrd="1" destOrd="0" parTransId="{9B2DB764-0671-481B-A85F-1BD2B8D680A6}" sibTransId="{024AC38A-1C3F-41F8-96FC-824AECC71954}"/>
    <dgm:cxn modelId="{02F4C862-9137-413D-BA73-C4C972A27390}" type="presOf" srcId="{90374884-668B-4882-85E9-CE746C49C2EF}" destId="{35370E24-81ED-47EC-B92A-60D4C39EEC9F}" srcOrd="1" destOrd="0" presId="urn:microsoft.com/office/officeart/2005/8/layout/bList2"/>
    <dgm:cxn modelId="{1E88CFFE-B75E-418F-A60B-AF684D0B08B8}" type="presOf" srcId="{6BB3A897-CE44-4503-88BA-4069E9AFE4FF}" destId="{A2350FAE-71D2-4A3F-A230-0B44A997ADA5}" srcOrd="0" destOrd="0" presId="urn:microsoft.com/office/officeart/2005/8/layout/bList2"/>
    <dgm:cxn modelId="{6DF20998-9FA6-49FF-9C67-1F8F6E1DE8ED}" type="presOf" srcId="{628C0F04-FFB5-46FA-A964-BD2A06E9F30B}" destId="{A2350FAE-71D2-4A3F-A230-0B44A997ADA5}" srcOrd="0" destOrd="1" presId="urn:microsoft.com/office/officeart/2005/8/layout/bList2"/>
    <dgm:cxn modelId="{46738DB9-8022-4864-96C9-CD65E1421544}" type="presOf" srcId="{044CCA6D-5A5A-47D3-93F8-B0A9E267E072}" destId="{FF9938E0-F441-4B93-ADB3-82948F082B04}" srcOrd="0" destOrd="0" presId="urn:microsoft.com/office/officeart/2005/8/layout/bList2"/>
    <dgm:cxn modelId="{0BE5214D-01A0-4587-91CA-55EA09B9BA4B}" type="presOf" srcId="{A19B71E8-92FB-4673-BB47-F5E9276221CF}" destId="{A2350FAE-71D2-4A3F-A230-0B44A997ADA5}" srcOrd="0" destOrd="2" presId="urn:microsoft.com/office/officeart/2005/8/layout/bList2"/>
    <dgm:cxn modelId="{13EEAAA5-008E-40AA-B927-7C3222096D5A}" srcId="{90374884-668B-4882-85E9-CE746C49C2EF}" destId="{A19B71E8-92FB-4673-BB47-F5E9276221CF}" srcOrd="2" destOrd="0" parTransId="{0784CB0A-0D6F-49CE-A4D5-294C6183A145}" sibTransId="{161C4F30-DC73-4000-9648-5DCEDE8850B0}"/>
    <dgm:cxn modelId="{950E45B4-04E9-48C3-AE8F-E34D953474DB}" srcId="{044CCA6D-5A5A-47D3-93F8-B0A9E267E072}" destId="{19A9B9B5-A439-4E11-A7B4-4E013AA593C6}" srcOrd="0" destOrd="0" parTransId="{075E5D5D-3AF1-4251-87E1-F01CE73EDD6E}" sibTransId="{A9163FD9-69F3-4662-9759-94B6F5FE3AE5}"/>
    <dgm:cxn modelId="{63B098CA-9B77-4F94-8FAE-00C303B94EA2}" type="presOf" srcId="{13B3DEDB-5A45-48EE-95B3-6E3B0A1F2D22}" destId="{54BB6CA8-EF70-4715-9D39-DBEDE96CF37E}" srcOrd="0" destOrd="2" presId="urn:microsoft.com/office/officeart/2005/8/layout/bList2"/>
    <dgm:cxn modelId="{768EEE13-AFBA-4FA9-AD5F-896293196BD1}" type="presOf" srcId="{E10BCCB8-6346-4F8A-8FEF-BA2996F1513C}" destId="{54BB6CA8-EF70-4715-9D39-DBEDE96CF37E}" srcOrd="0" destOrd="1" presId="urn:microsoft.com/office/officeart/2005/8/layout/bList2"/>
    <dgm:cxn modelId="{9B6550AB-3F3E-431B-8239-392862E90B15}" type="presOf" srcId="{F9AFAED3-0443-4490-9029-AB8A71F5C0A0}" destId="{54BB6CA8-EF70-4715-9D39-DBEDE96CF37E}" srcOrd="0" destOrd="3" presId="urn:microsoft.com/office/officeart/2005/8/layout/bList2"/>
    <dgm:cxn modelId="{560A8F43-3489-46E6-87C7-9FDDFC51EB23}" type="presOf" srcId="{A9163FD9-69F3-4662-9759-94B6F5FE3AE5}" destId="{38F72373-EFB7-4BC3-8CB7-F9A8049A421E}" srcOrd="0" destOrd="0" presId="urn:microsoft.com/office/officeart/2005/8/layout/bList2"/>
    <dgm:cxn modelId="{15E68313-3686-40E8-9A03-A478A92A44A9}" type="presOf" srcId="{78996CA9-C1C8-460F-B5A8-3EAA2248595F}" destId="{A2350FAE-71D2-4A3F-A230-0B44A997ADA5}" srcOrd="0" destOrd="3" presId="urn:microsoft.com/office/officeart/2005/8/layout/bList2"/>
    <dgm:cxn modelId="{21501441-99F6-4147-963A-CBFFB7A4C6F9}" srcId="{90374884-668B-4882-85E9-CE746C49C2EF}" destId="{6BB3A897-CE44-4503-88BA-4069E9AFE4FF}" srcOrd="0" destOrd="0" parTransId="{D6C84F12-C71B-40F4-9907-A7BEB8FBAF47}" sibTransId="{BF51E978-2F1D-4648-B4DF-3AE7C192B327}"/>
    <dgm:cxn modelId="{DA89EFA5-D797-4629-9A75-9660C8D279E6}" srcId="{19A9B9B5-A439-4E11-A7B4-4E013AA593C6}" destId="{F9AFAED3-0443-4490-9029-AB8A71F5C0A0}" srcOrd="3" destOrd="0" parTransId="{913AFE13-1CB9-491D-B957-DE0A2116E203}" sibTransId="{35EC08F0-6246-4955-8124-B099A8B9B452}"/>
    <dgm:cxn modelId="{22B729DD-99F2-4EAB-8900-2D9163F2AF3C}" srcId="{044CCA6D-5A5A-47D3-93F8-B0A9E267E072}" destId="{90374884-668B-4882-85E9-CE746C49C2EF}" srcOrd="1" destOrd="0" parTransId="{FE86F403-05B2-43B7-9486-527683A834C3}" sibTransId="{2C3EAE73-70B9-444C-B94A-EAA9EBCEE37D}"/>
    <dgm:cxn modelId="{C64823CC-B07C-4352-90E3-6FF9A82A0C50}" srcId="{19A9B9B5-A439-4E11-A7B4-4E013AA593C6}" destId="{2621B798-C02A-41F7-B9B6-3955D3EA5575}" srcOrd="0" destOrd="0" parTransId="{A38CDE80-CCEB-460B-BDCA-7F911E0F5C7F}" sibTransId="{9E12D5A8-9118-4A3F-AED0-AFC7A75380DA}"/>
    <dgm:cxn modelId="{308C87F1-2398-409B-A3DA-50E370B92FA5}" type="presParOf" srcId="{FF9938E0-F441-4B93-ADB3-82948F082B04}" destId="{9272FCD6-9912-42C2-B1BE-89B78A0888F3}" srcOrd="0" destOrd="0" presId="urn:microsoft.com/office/officeart/2005/8/layout/bList2"/>
    <dgm:cxn modelId="{AF6FAA2A-8F57-41E5-BCBB-2809F09CA8BC}" type="presParOf" srcId="{9272FCD6-9912-42C2-B1BE-89B78A0888F3}" destId="{54BB6CA8-EF70-4715-9D39-DBEDE96CF37E}" srcOrd="0" destOrd="0" presId="urn:microsoft.com/office/officeart/2005/8/layout/bList2"/>
    <dgm:cxn modelId="{A34F625E-6386-41D0-A3F5-3AC7F0AF570F}" type="presParOf" srcId="{9272FCD6-9912-42C2-B1BE-89B78A0888F3}" destId="{3FF3B614-6C26-461A-9BBD-DEA2A6ECB007}" srcOrd="1" destOrd="0" presId="urn:microsoft.com/office/officeart/2005/8/layout/bList2"/>
    <dgm:cxn modelId="{32C29B84-D5F9-4D4F-BAA7-BF87D9FF100B}" type="presParOf" srcId="{9272FCD6-9912-42C2-B1BE-89B78A0888F3}" destId="{35001812-360B-42DD-B4FC-3B8917632E51}" srcOrd="2" destOrd="0" presId="urn:microsoft.com/office/officeart/2005/8/layout/bList2"/>
    <dgm:cxn modelId="{75C0AFA3-A0DD-4D81-B19F-F1A15F3A8B59}" type="presParOf" srcId="{9272FCD6-9912-42C2-B1BE-89B78A0888F3}" destId="{C82E6212-6305-4869-A827-2D5B8928BBE0}" srcOrd="3" destOrd="0" presId="urn:microsoft.com/office/officeart/2005/8/layout/bList2"/>
    <dgm:cxn modelId="{337C784D-0411-49D7-8107-167A62928E32}" type="presParOf" srcId="{FF9938E0-F441-4B93-ADB3-82948F082B04}" destId="{38F72373-EFB7-4BC3-8CB7-F9A8049A421E}" srcOrd="1" destOrd="0" presId="urn:microsoft.com/office/officeart/2005/8/layout/bList2"/>
    <dgm:cxn modelId="{5E4E3B71-B5AF-4901-96FC-3333A6512E2E}" type="presParOf" srcId="{FF9938E0-F441-4B93-ADB3-82948F082B04}" destId="{996A5A65-776C-4194-8182-987CB4C38797}" srcOrd="2" destOrd="0" presId="urn:microsoft.com/office/officeart/2005/8/layout/bList2"/>
    <dgm:cxn modelId="{602D5ED3-E945-4B0C-95BE-EC3BBC92395B}" type="presParOf" srcId="{996A5A65-776C-4194-8182-987CB4C38797}" destId="{A2350FAE-71D2-4A3F-A230-0B44A997ADA5}" srcOrd="0" destOrd="0" presId="urn:microsoft.com/office/officeart/2005/8/layout/bList2"/>
    <dgm:cxn modelId="{42CE763D-FCB2-41D2-B78A-ABA04EC142AB}" type="presParOf" srcId="{996A5A65-776C-4194-8182-987CB4C38797}" destId="{1D06BB28-6E64-48EC-902B-BE5FC50C30D1}" srcOrd="1" destOrd="0" presId="urn:microsoft.com/office/officeart/2005/8/layout/bList2"/>
    <dgm:cxn modelId="{56570737-F3E8-4860-B1BB-842E99FA8513}" type="presParOf" srcId="{996A5A65-776C-4194-8182-987CB4C38797}" destId="{35370E24-81ED-47EC-B92A-60D4C39EEC9F}" srcOrd="2" destOrd="0" presId="urn:microsoft.com/office/officeart/2005/8/layout/bList2"/>
    <dgm:cxn modelId="{5C79E532-9797-40BA-9324-B4A8B8568A94}" type="presParOf" srcId="{996A5A65-776C-4194-8182-987CB4C38797}" destId="{3E943ACE-7E4E-4B40-934F-A72EC4D404A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B6CA8-EF70-4715-9D39-DBEDE96CF37E}">
      <dsp:nvSpPr>
        <dsp:cNvPr id="0" name=""/>
        <dsp:cNvSpPr/>
      </dsp:nvSpPr>
      <dsp:spPr>
        <a:xfrm>
          <a:off x="753343" y="2675"/>
          <a:ext cx="3261689" cy="24347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准考证</a:t>
          </a:r>
          <a:r>
            <a:rPr lang="zh-CN" altLang="en-US" sz="1800" kern="1200" dirty="0" smtClean="0"/>
            <a:t>遗失可</a:t>
          </a:r>
          <a:r>
            <a:rPr lang="zh-CN" altLang="en-US" sz="1800" b="1" kern="1200" dirty="0" smtClean="0">
              <a:solidFill>
                <a:srgbClr val="FF0000"/>
              </a:solidFill>
            </a:rPr>
            <a:t>自行下载打印</a:t>
          </a:r>
          <a:endParaRPr lang="zh-CN" altLang="en-US" sz="18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/>
            <a:t>https://cet-bm.neea.edu.cn/</a:t>
          </a:r>
          <a:endParaRPr lang="zh-CN" altLang="en-US" sz="18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仔细</a:t>
          </a:r>
          <a:r>
            <a:rPr lang="zh-CN" sz="1800" kern="1200" dirty="0" smtClean="0"/>
            <a:t>阅读准考证上的《考生须知》和《考点提示》</a:t>
          </a:r>
          <a:endParaRPr lang="zh-CN" altLang="en-US" sz="18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10393" y="59725"/>
        <a:ext cx="3147589" cy="2377732"/>
      </dsp:txXfrm>
    </dsp:sp>
    <dsp:sp modelId="{35001812-360B-42DD-B4FC-3B8917632E51}">
      <dsp:nvSpPr>
        <dsp:cNvPr id="0" name=""/>
        <dsp:cNvSpPr/>
      </dsp:nvSpPr>
      <dsp:spPr>
        <a:xfrm>
          <a:off x="753343" y="2437457"/>
          <a:ext cx="3261689" cy="1046956"/>
        </a:xfrm>
        <a:prstGeom prst="rect">
          <a:avLst/>
        </a:prstGeom>
        <a:solidFill>
          <a:srgbClr val="2C6AB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准考证遗失</a:t>
          </a:r>
          <a:endParaRPr lang="zh-CN" altLang="en-US" sz="24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53343" y="2437457"/>
        <a:ext cx="2296964" cy="1046956"/>
      </dsp:txXfrm>
    </dsp:sp>
    <dsp:sp modelId="{C82E6212-6305-4869-A827-2D5B8928BBE0}">
      <dsp:nvSpPr>
        <dsp:cNvPr id="0" name=""/>
        <dsp:cNvSpPr/>
      </dsp:nvSpPr>
      <dsp:spPr>
        <a:xfrm>
          <a:off x="3142575" y="2603757"/>
          <a:ext cx="1141591" cy="114159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50FAE-71D2-4A3F-A230-0B44A997ADA5}">
      <dsp:nvSpPr>
        <dsp:cNvPr id="0" name=""/>
        <dsp:cNvSpPr/>
      </dsp:nvSpPr>
      <dsp:spPr>
        <a:xfrm>
          <a:off x="4566989" y="2675"/>
          <a:ext cx="3261689" cy="24347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户口本、护照</a:t>
          </a:r>
          <a:endParaRPr lang="zh-CN" altLang="en-US" sz="18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公安部门开具的贴有近期免冠照片的身份证明或临时身份证</a:t>
          </a:r>
          <a:endParaRPr lang="zh-CN" altLang="en-US" sz="18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军人及武警人员证件</a:t>
          </a:r>
          <a:endParaRPr lang="zh-CN" altLang="en-US" sz="18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b="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港澳台居民居住证</a:t>
          </a:r>
          <a:endParaRPr lang="zh-CN" altLang="en-US" sz="18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624039" y="59725"/>
        <a:ext cx="3147589" cy="2377732"/>
      </dsp:txXfrm>
    </dsp:sp>
    <dsp:sp modelId="{35370E24-81ED-47EC-B92A-60D4C39EEC9F}">
      <dsp:nvSpPr>
        <dsp:cNvPr id="0" name=""/>
        <dsp:cNvSpPr/>
      </dsp:nvSpPr>
      <dsp:spPr>
        <a:xfrm>
          <a:off x="4566989" y="2437457"/>
          <a:ext cx="3261689" cy="1046956"/>
        </a:xfrm>
        <a:prstGeom prst="rect">
          <a:avLst/>
        </a:prstGeom>
        <a:solidFill>
          <a:srgbClr val="2C6AB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身份证遗失</a:t>
          </a:r>
          <a:endParaRPr lang="zh-CN" altLang="en-US" sz="2400" b="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566989" y="2437457"/>
        <a:ext cx="2296964" cy="1046956"/>
      </dsp:txXfrm>
    </dsp:sp>
    <dsp:sp modelId="{3E943ACE-7E4E-4B40-934F-A72EC4D404A2}">
      <dsp:nvSpPr>
        <dsp:cNvPr id="0" name=""/>
        <dsp:cNvSpPr/>
      </dsp:nvSpPr>
      <dsp:spPr>
        <a:xfrm>
          <a:off x="6956221" y="2603757"/>
          <a:ext cx="1141591" cy="114159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E4E99-89DE-4BBD-8B96-1C489D31C176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CA0E5-8112-4F51-BEE3-42C7C9E1C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9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3DFEB-11A3-41E1-8569-0B9EDEE3135A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4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2DD70-E449-45CE-992F-F7FA74817EAC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4029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以人才类型划分，新工科人才主要有三类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。智能时代工程科学家的特长是</a:t>
            </a:r>
            <a:r>
              <a:rPr lang="zh-CN" altLang="en-US" kern="0" dirty="0" smtClean="0">
                <a:ea typeface="微软雅黑" pitchFamily="34" charset="-122"/>
              </a:rPr>
              <a:t>应用科学</a:t>
            </a:r>
            <a:r>
              <a:rPr lang="en-US" altLang="zh-CN" kern="0" dirty="0" smtClean="0">
                <a:ea typeface="微软雅黑" pitchFamily="34" charset="-122"/>
              </a:rPr>
              <a:t>+</a:t>
            </a:r>
            <a:r>
              <a:rPr lang="zh-CN" altLang="en-US" kern="0" dirty="0" smtClean="0">
                <a:ea typeface="微软雅黑" pitchFamily="34" charset="-122"/>
              </a:rPr>
              <a:t>技术，个性特征是主动实践、全局观念和全球意识，有此类专长和个性特征的代表人物有</a:t>
            </a:r>
            <a:r>
              <a:rPr lang="zh-CN" altLang="en-US" sz="1200" dirty="0" smtClean="0">
                <a:effectLst/>
              </a:rPr>
              <a:t>冯</a:t>
            </a:r>
            <a:r>
              <a:rPr lang="en-US" altLang="zh-CN" sz="1200" dirty="0" smtClean="0">
                <a:effectLst/>
              </a:rPr>
              <a:t>·</a:t>
            </a:r>
            <a:r>
              <a:rPr lang="zh-CN" altLang="en-US" sz="1200" dirty="0" smtClean="0">
                <a:effectLst/>
              </a:rPr>
              <a:t>卡门，钱学森</a:t>
            </a:r>
            <a:r>
              <a:rPr lang="zh-CN" altLang="en-US" dirty="0" smtClean="0"/>
              <a:t>；</a:t>
            </a:r>
            <a:r>
              <a:rPr lang="zh-CN" altLang="en-US" kern="0" dirty="0" smtClean="0">
                <a:ea typeface="微软雅黑" pitchFamily="34" charset="-122"/>
              </a:rPr>
              <a:t>智能时代的高级管理者特长是管理</a:t>
            </a:r>
            <a:r>
              <a:rPr lang="en-US" altLang="zh-CN" kern="0" dirty="0" smtClean="0">
                <a:ea typeface="微软雅黑" pitchFamily="34" charset="-122"/>
              </a:rPr>
              <a:t>+</a:t>
            </a:r>
            <a:r>
              <a:rPr lang="zh-CN" altLang="en-US" kern="0" dirty="0" smtClean="0">
                <a:ea typeface="微软雅黑" pitchFamily="34" charset="-122"/>
              </a:rPr>
              <a:t>技术，个性特征是战略思维、超强的心理承受能力，有此类专长和个性特征的代表人物有</a:t>
            </a:r>
            <a:r>
              <a:rPr lang="zh-CN" altLang="en-US" sz="1200" kern="1200" dirty="0" smtClean="0">
                <a:effectLst/>
                <a:ea typeface="+mn-ea"/>
              </a:rPr>
              <a:t>比尔盖茨、任正非</a:t>
            </a:r>
            <a:r>
              <a:rPr lang="zh-CN" altLang="en-US" kern="1200" dirty="0" smtClean="0">
                <a:ea typeface="+mn-ea"/>
              </a:rPr>
              <a:t>；智能时代的工程专门人才是</a:t>
            </a:r>
            <a:r>
              <a:rPr lang="zh-CN" altLang="en-US" kern="0" dirty="0" smtClean="0">
                <a:ea typeface="微软雅黑" pitchFamily="34" charset="-122"/>
              </a:rPr>
              <a:t>技术，个性特征是具有工匠精神的现代产业链上的“螺丝钉工程师”，有此类专长和个性特征的代表人物有爱迪生、袁隆平；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3DFEB-11A3-41E1-8569-0B9EDEE3135A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57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88" y="-27384"/>
            <a:ext cx="12190412" cy="57606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  <a:defRPr/>
            </a:pPr>
            <a:endParaRPr lang="zh-CN" altLang="en-US" sz="2400" dirty="0" smtClean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1A1F-72D8-42A7-B694-097159DE16DF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-27388"/>
            <a:ext cx="1926373" cy="5942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矩形 9"/>
          <p:cNvSpPr/>
          <p:nvPr userDrawn="1"/>
        </p:nvSpPr>
        <p:spPr>
          <a:xfrm>
            <a:off x="2753958" y="-27388"/>
            <a:ext cx="129091" cy="57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76979" y="-27388"/>
            <a:ext cx="163908" cy="57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12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BECA-F981-408E-83CC-96D778D9B255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12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6365-E97B-4B5C-9DE9-BC5D43E15F37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32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E986-9BCE-4A1E-B9F2-7CDADE52FF42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 userDrawn="1"/>
        </p:nvSpPr>
        <p:spPr>
          <a:xfrm rot="10800000" flipH="1" flipV="1">
            <a:off x="724613" y="511915"/>
            <a:ext cx="249555" cy="225546"/>
          </a:xfrm>
          <a:prstGeom prst="chevron">
            <a:avLst>
              <a:gd name="adj" fmla="val 63180"/>
            </a:avLst>
          </a:prstGeom>
          <a:solidFill>
            <a:srgbClr val="0070C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latin typeface="方正综艺简体" pitchFamily="65" charset="-122"/>
              <a:ea typeface="方正综艺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9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72C7-9B33-4823-9684-9A3E8234F8D4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2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D60E-624C-4399-B639-030466E9EE41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74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C84C-672F-4668-A6B9-6C28FC7CD96D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73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49E3-A573-482C-8AE2-A7ECE0752F31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7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A696-399E-4767-AA80-BCDE42DF2AAC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5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09FB-8946-4594-B2CD-7DA9CF10BA91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03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5DFB-A400-498F-8FAD-A27BDBD85FFC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1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BF56C-E2B0-4C37-A7A6-1570619F0637}" type="datetime2">
              <a:rPr lang="zh-CN" altLang="en-US" smtClean="0"/>
              <a:t>2023年6月7日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0CD19-4D2B-494C-B3A3-CDFE42D7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50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1532819"/>
            <a:ext cx="12192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  <a:cs typeface="楷体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spc="200" dirty="0" smtClean="0">
                <a:solidFill>
                  <a:srgbClr val="2C6A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全国大学英语四六级考试考生提示</a:t>
            </a:r>
            <a:endParaRPr lang="en-US" altLang="zh-CN" sz="4800" b="1" spc="200" dirty="0" smtClean="0">
              <a:latin typeface="楷体" panose="02010609060101010101" pitchFamily="49" charset="-122"/>
              <a:ea typeface="楷体" panose="02010609060101010101" pitchFamily="49" charset="-122"/>
              <a:cs typeface="楷体"/>
            </a:endParaRPr>
          </a:p>
          <a:p>
            <a:pPr algn="ctr"/>
            <a:endParaRPr lang="en-US" altLang="zh-CN" sz="2200" b="1" dirty="0" smtClean="0">
              <a:solidFill>
                <a:srgbClr val="2C6AB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2C6AB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教务处、学工部</a:t>
            </a:r>
            <a:endParaRPr lang="en-US" altLang="zh-CN" sz="2400" b="1" dirty="0">
              <a:solidFill>
                <a:srgbClr val="2C6AB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4689450" y="5171091"/>
            <a:ext cx="2802367" cy="450685"/>
          </a:xfrm>
        </p:spPr>
        <p:txBody>
          <a:bodyPr/>
          <a:lstStyle/>
          <a:p>
            <a:pPr algn="ctr"/>
            <a:fld id="{19405196-C678-4776-A073-158514FCFFC8}" type="datetime2">
              <a:rPr lang="zh-CN" altLang="en-US" sz="2400" b="1" smtClean="0">
                <a:solidFill>
                  <a:srgbClr val="2C6AB6"/>
                </a:solidFill>
              </a:rPr>
              <a:t>2023年6月7日</a:t>
            </a:fld>
            <a:endParaRPr lang="zh-CN" altLang="en-US" sz="2400" b="1" dirty="0">
              <a:solidFill>
                <a:srgbClr val="2C6AB6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0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1197863" y="671121"/>
            <a:ext cx="9896627" cy="977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eaLnBrk="0" latinLnBrk="1" hangingPunct="0">
              <a:spcBef>
                <a:spcPct val="20000"/>
              </a:spcBef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缺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考笔试后果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1197863" y="2160116"/>
            <a:ext cx="9484481" cy="3229466"/>
            <a:chOff x="0" y="0"/>
            <a:chExt cx="3312368" cy="2664296"/>
          </a:xfrm>
        </p:grpSpPr>
        <p:sp>
          <p:nvSpPr>
            <p:cNvPr id="18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3312368" cy="2664296"/>
            </a:xfrm>
            <a:prstGeom prst="roundRect">
              <a:avLst>
                <a:gd name="adj" fmla="val 7093"/>
              </a:avLst>
            </a:prstGeom>
            <a:solidFill>
              <a:schemeClr val="bg1"/>
            </a:solidFill>
            <a:ln w="3175" cmpd="sng">
              <a:solidFill>
                <a:srgbClr val="D9D9D9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lIns="432000" tIns="252000" anchor="ctr"/>
            <a:lstStyle/>
            <a:p>
              <a:pPr>
                <a:lnSpc>
                  <a:spcPct val="150000"/>
                </a:lnSpc>
              </a:pPr>
              <a:r>
                <a:rPr lang="zh-CN" altLang="en-US" sz="3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无故缺</a:t>
              </a: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考本次四六</a:t>
              </a:r>
              <a:r>
                <a:rPr lang="zh-CN" altLang="en-US" sz="3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级笔试考试</a:t>
              </a: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的学生，将</a:t>
              </a:r>
              <a:r>
                <a:rPr lang="zh-CN" altLang="en-US" sz="3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取消</a:t>
              </a:r>
              <a:r>
                <a:rPr lang="en-US" altLang="zh-CN" sz="3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2023</a:t>
              </a:r>
              <a:r>
                <a:rPr lang="zh-CN" altLang="en-US" sz="3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3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3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月四六</a:t>
              </a: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级考试的报名资格</a:t>
              </a:r>
              <a:r>
                <a:rPr lang="zh-CN" altLang="en-US" sz="3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498191" y="2137664"/>
              <a:ext cx="776434" cy="518877"/>
              <a:chOff x="0" y="0"/>
              <a:chExt cx="877824" cy="841248"/>
            </a:xfrm>
          </p:grpSpPr>
          <p:pic>
            <p:nvPicPr>
              <p:cNvPr id="20" name="对角圆角矩形 2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77824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71818" y="67668"/>
                <a:ext cx="738135" cy="703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44000" tIns="252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200">
                  <a:solidFill>
                    <a:srgbClr val="FFFFFF"/>
                  </a:solidFill>
                  <a:latin typeface="Constantia" pitchFamily="18" charset="0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9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4228830708"/>
              </p:ext>
            </p:extLst>
          </p:nvPr>
        </p:nvGraphicFramePr>
        <p:xfrm>
          <a:off x="1372344" y="1798172"/>
          <a:ext cx="8851156" cy="37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>
          <a:xfrm>
            <a:off x="838200" y="593729"/>
            <a:ext cx="10515600" cy="977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齐全方可参加考试</a:t>
            </a:r>
          </a:p>
        </p:txBody>
      </p:sp>
    </p:spTree>
    <p:extLst>
      <p:ext uri="{BB962C8B-B14F-4D97-AF65-F5344CB8AC3E}">
        <p14:creationId xmlns:p14="http://schemas.microsoft.com/office/powerpoint/2010/main" val="16354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8805581" y="5703232"/>
            <a:ext cx="1582738" cy="431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rgbClr val="DBDBD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Pentagon 12"/>
          <p:cNvSpPr>
            <a:spLocks noChangeArrowheads="1"/>
          </p:cNvSpPr>
          <p:nvPr/>
        </p:nvSpPr>
        <p:spPr bwMode="auto">
          <a:xfrm rot="16200000" flipV="1">
            <a:off x="7435569" y="3328333"/>
            <a:ext cx="4502150" cy="466725"/>
          </a:xfrm>
          <a:prstGeom prst="homePlate">
            <a:avLst>
              <a:gd name="adj" fmla="val 62969"/>
            </a:avLst>
          </a:prstGeom>
          <a:gradFill rotWithShape="1">
            <a:gsLst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rot="10800000" vert="eaVert" anchor="ctr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Calibri" panose="020F0502020204030204" pitchFamily="34" charset="0"/>
              <a:buAutoNum type="arabicPeriod"/>
            </a:pPr>
            <a:endParaRPr lang="zh-CN" altLang="zh-CN" noProof="1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381844" y="2409170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等待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381844" y="3164820"/>
            <a:ext cx="60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17:25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381844" y="3920470"/>
            <a:ext cx="60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15:10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381844" y="4676120"/>
            <a:ext cx="60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15:00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9381844" y="5433357"/>
            <a:ext cx="60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14:45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925184" y="2336146"/>
            <a:ext cx="6059785" cy="503237"/>
          </a:xfrm>
          <a:prstGeom prst="rect">
            <a:avLst/>
          </a:prstGeom>
          <a:gradFill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945464" y="2371071"/>
            <a:ext cx="5216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/>
              <a:t>监考员清</a:t>
            </a:r>
            <a:r>
              <a:rPr lang="zh-CN" altLang="en-US" sz="1800" dirty="0"/>
              <a:t>点</a:t>
            </a:r>
            <a:r>
              <a:rPr lang="zh-CN" altLang="en-US" sz="1800" dirty="0" smtClean="0"/>
              <a:t>无误放行（严禁带走试题册和答题卡）</a:t>
            </a:r>
            <a:endParaRPr lang="zh-CN" altLang="en-US" sz="1800" dirty="0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945464" y="3055282"/>
            <a:ext cx="6039505" cy="503238"/>
          </a:xfrm>
          <a:prstGeom prst="rect">
            <a:avLst/>
          </a:prstGeom>
          <a:gradFill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2945464" y="3090208"/>
            <a:ext cx="2723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/>
              <a:t>全部考试结束，停止答题</a:t>
            </a:r>
            <a:endParaRPr lang="zh-CN" altLang="en-US" sz="1800" dirty="0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925184" y="3847446"/>
            <a:ext cx="6059785" cy="503237"/>
          </a:xfrm>
          <a:prstGeom prst="rect">
            <a:avLst/>
          </a:prstGeom>
          <a:gradFill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945464" y="3882371"/>
            <a:ext cx="1569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/>
              <a:t>考试正式开始</a:t>
            </a:r>
            <a:endParaRPr lang="zh-CN" altLang="en-US" sz="1800" dirty="0"/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2945464" y="4568171"/>
            <a:ext cx="6039505" cy="503237"/>
          </a:xfrm>
          <a:prstGeom prst="rect">
            <a:avLst/>
          </a:prstGeom>
          <a:gradFill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958911" y="4603096"/>
            <a:ext cx="5942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禁止入场（进入考场</a:t>
            </a:r>
            <a:r>
              <a:rPr lang="zh-CN" altLang="en-US" sz="1800" dirty="0" smtClean="0"/>
              <a:t>未带两证</a:t>
            </a:r>
            <a:r>
              <a:rPr lang="zh-CN" altLang="en-US" sz="1800" dirty="0"/>
              <a:t>者在指定地点至考试结束）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2925184" y="5287307"/>
            <a:ext cx="6059785" cy="503238"/>
          </a:xfrm>
          <a:prstGeom prst="rect">
            <a:avLst/>
          </a:prstGeom>
          <a:gradFill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2932017" y="5322233"/>
            <a:ext cx="2723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带</a:t>
            </a:r>
            <a:r>
              <a:rPr lang="zh-CN" altLang="en-US" sz="1800" dirty="0" smtClean="0"/>
              <a:t>齐两证</a:t>
            </a:r>
            <a:r>
              <a:rPr lang="zh-CN" altLang="en-US" sz="1800" dirty="0"/>
              <a:t>，考生进入考场</a:t>
            </a:r>
          </a:p>
        </p:txBody>
      </p:sp>
      <p:sp>
        <p:nvSpPr>
          <p:cNvPr id="20" name="Oval 30"/>
          <p:cNvSpPr>
            <a:spLocks noChangeArrowheads="1"/>
          </p:cNvSpPr>
          <p:nvPr/>
        </p:nvSpPr>
        <p:spPr bwMode="auto">
          <a:xfrm>
            <a:off x="8881774" y="5918384"/>
            <a:ext cx="1582738" cy="431800"/>
          </a:xfrm>
          <a:prstGeom prst="ellipse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rgbClr val="DBDBD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Pentagon 12"/>
          <p:cNvSpPr>
            <a:spLocks noChangeArrowheads="1"/>
          </p:cNvSpPr>
          <p:nvPr/>
        </p:nvSpPr>
        <p:spPr bwMode="auto">
          <a:xfrm rot="16200000" flipV="1">
            <a:off x="-103758" y="3332816"/>
            <a:ext cx="4502150" cy="466725"/>
          </a:xfrm>
          <a:prstGeom prst="homePlate">
            <a:avLst>
              <a:gd name="adj" fmla="val 62969"/>
            </a:avLst>
          </a:prstGeom>
          <a:gradFill rotWithShape="1">
            <a:gsLst>
              <a:gs pos="0">
                <a:schemeClr val="accent5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rot="10800000" vert="eaVert" anchor="ctr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Calibri" panose="020F0502020204030204" pitchFamily="34" charset="0"/>
              <a:buAutoNum type="arabicPeriod"/>
            </a:pPr>
            <a:endParaRPr lang="zh-CN" altLang="zh-CN" noProof="1">
              <a:solidFill>
                <a:srgbClr val="FFFF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842517" y="2413653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</a:rPr>
              <a:t>等待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842517" y="3169303"/>
            <a:ext cx="603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11:20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842517" y="3924953"/>
            <a:ext cx="5084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9:10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842517" y="4680603"/>
            <a:ext cx="5084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9:00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842517" y="5437840"/>
            <a:ext cx="5084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8:45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1342447" y="5922867"/>
            <a:ext cx="1582738" cy="431800"/>
          </a:xfrm>
          <a:prstGeom prst="ellipse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rgbClr val="DBDBD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737568" y="573089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ea typeface="微软雅黑" panose="020B0503020204020204" pitchFamily="34" charset="-122"/>
              </a:rPr>
              <a:t>CET4</a:t>
            </a:r>
            <a:endParaRPr lang="en-US" altLang="zh-CN" sz="2400" dirty="0">
              <a:ea typeface="微软雅黑" panose="020B0503020204020204" pitchFamily="34" charset="-122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9258967" y="591019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ea typeface="微软雅黑" panose="020B0503020204020204" pitchFamily="34" charset="-122"/>
              </a:rPr>
              <a:t>CET6</a:t>
            </a:r>
            <a:endParaRPr lang="en-US" altLang="zh-CN" sz="2400" dirty="0">
              <a:ea typeface="微软雅黑" panose="020B0503020204020204" pitchFamily="34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303992" y="450376"/>
            <a:ext cx="5130323" cy="18077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考试最后</a:t>
            </a:r>
            <a:r>
              <a:rPr lang="en-US" altLang="zh-CN" dirty="0" smtClean="0"/>
              <a:t>10</a:t>
            </a:r>
            <a:r>
              <a:rPr lang="zh-CN" altLang="en-US" dirty="0" smtClean="0"/>
              <a:t>分钟：确认填涂信息和条形码粘贴正确无误！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62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"/>
          <p:cNvSpPr>
            <a:spLocks noChangeAspect="1" noChangeArrowheads="1"/>
          </p:cNvSpPr>
          <p:nvPr/>
        </p:nvSpPr>
        <p:spPr bwMode="gray">
          <a:xfrm flipV="1">
            <a:off x="2273748" y="918787"/>
            <a:ext cx="6208164" cy="4707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gray">
          <a:xfrm>
            <a:off x="1810726" y="1842713"/>
            <a:ext cx="2726944" cy="1338828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纸张材料等；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智能产品；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无线通讯工具等；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Line 74"/>
          <p:cNvSpPr>
            <a:spLocks noChangeShapeType="1"/>
          </p:cNvSpPr>
          <p:nvPr/>
        </p:nvSpPr>
        <p:spPr bwMode="gray">
          <a:xfrm>
            <a:off x="3164332" y="1477588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Line 75"/>
          <p:cNvSpPr>
            <a:spLocks noChangeShapeType="1"/>
          </p:cNvSpPr>
          <p:nvPr/>
        </p:nvSpPr>
        <p:spPr bwMode="gray">
          <a:xfrm flipH="1">
            <a:off x="1810725" y="1804613"/>
            <a:ext cx="2520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AutoShape 7"/>
          <p:cNvSpPr>
            <a:spLocks noChangeAspect="1" noChangeArrowheads="1"/>
          </p:cNvSpPr>
          <p:nvPr/>
        </p:nvSpPr>
        <p:spPr bwMode="auto">
          <a:xfrm>
            <a:off x="7539295" y="912437"/>
            <a:ext cx="3327735" cy="490537"/>
          </a:xfrm>
          <a:prstGeom prst="chevron">
            <a:avLst>
              <a:gd name="adj" fmla="val 54091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寄存物品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1" name="AutoShape 11"/>
          <p:cNvSpPr>
            <a:spLocks noChangeArrowheads="1"/>
          </p:cNvSpPr>
          <p:nvPr/>
        </p:nvSpPr>
        <p:spPr bwMode="auto">
          <a:xfrm>
            <a:off x="4823419" y="912438"/>
            <a:ext cx="2715875" cy="467996"/>
          </a:xfrm>
          <a:prstGeom prst="chevron">
            <a:avLst>
              <a:gd name="adj" fmla="val 5636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允许携带物品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2" name="AutoShape 12"/>
          <p:cNvSpPr>
            <a:spLocks noChangeAspect="1" noChangeArrowheads="1"/>
          </p:cNvSpPr>
          <p:nvPr/>
        </p:nvSpPr>
        <p:spPr bwMode="auto">
          <a:xfrm>
            <a:off x="1780181" y="912437"/>
            <a:ext cx="3043237" cy="493281"/>
          </a:xfrm>
          <a:prstGeom prst="homePlate">
            <a:avLst>
              <a:gd name="adj" fmla="val 63872"/>
            </a:avLst>
          </a:prstGeom>
          <a:solidFill>
            <a:srgbClr val="00539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禁止携带物品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gray">
          <a:xfrm>
            <a:off x="4676519" y="1842713"/>
            <a:ext cx="2772252" cy="1338828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1.2B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铅笔（涂答题卡用）；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黑色签字笔；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符合规定的橡皮；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Line 74"/>
          <p:cNvSpPr>
            <a:spLocks noChangeShapeType="1"/>
          </p:cNvSpPr>
          <p:nvPr/>
        </p:nvSpPr>
        <p:spPr bwMode="gray">
          <a:xfrm>
            <a:off x="5540969" y="1461713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Line 75"/>
          <p:cNvSpPr>
            <a:spLocks noChangeShapeType="1"/>
          </p:cNvSpPr>
          <p:nvPr/>
        </p:nvSpPr>
        <p:spPr bwMode="gray">
          <a:xfrm flipH="1">
            <a:off x="4694831" y="1804613"/>
            <a:ext cx="2520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Text Box 23"/>
          <p:cNvSpPr txBox="1">
            <a:spLocks noChangeArrowheads="1"/>
          </p:cNvSpPr>
          <p:nvPr/>
        </p:nvSpPr>
        <p:spPr bwMode="gray">
          <a:xfrm>
            <a:off x="8028490" y="1822075"/>
            <a:ext cx="2595660" cy="1754326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随身包包；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电子设备关机寄存； 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纸本材料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其它考试无关物品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Line 74"/>
          <p:cNvSpPr>
            <a:spLocks noChangeShapeType="1"/>
          </p:cNvSpPr>
          <p:nvPr/>
        </p:nvSpPr>
        <p:spPr bwMode="gray">
          <a:xfrm>
            <a:off x="9108487" y="1456950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8" name="Line 75"/>
          <p:cNvSpPr>
            <a:spLocks noChangeShapeType="1"/>
          </p:cNvSpPr>
          <p:nvPr/>
        </p:nvSpPr>
        <p:spPr bwMode="gray">
          <a:xfrm flipH="1">
            <a:off x="8028490" y="1799850"/>
            <a:ext cx="259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9" name="Group 11"/>
          <p:cNvGrpSpPr>
            <a:grpSpLocks noChangeAspect="1"/>
          </p:cNvGrpSpPr>
          <p:nvPr/>
        </p:nvGrpSpPr>
        <p:grpSpPr>
          <a:xfrm>
            <a:off x="1940043" y="3946313"/>
            <a:ext cx="4014788" cy="2214563"/>
            <a:chOff x="598036" y="1559298"/>
            <a:chExt cx="5845913" cy="3904867"/>
          </a:xfrm>
        </p:grpSpPr>
        <p:sp>
          <p:nvSpPr>
            <p:cNvPr id="100" name="Rectangle 12"/>
            <p:cNvSpPr/>
            <p:nvPr/>
          </p:nvSpPr>
          <p:spPr>
            <a:xfrm>
              <a:off x="687803" y="1643686"/>
              <a:ext cx="5756146" cy="38204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3"/>
            <p:cNvSpPr/>
            <p:nvPr/>
          </p:nvSpPr>
          <p:spPr>
            <a:xfrm>
              <a:off x="598036" y="1559298"/>
              <a:ext cx="5756146" cy="38204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2012196" y="4176432"/>
            <a:ext cx="38154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若考生考场管理规定，被发现携带无关物品（如手机、备考纸条或草稿纸等）参加考试，按“留校察看”处理，并取消本次考试成绩！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6" t="12828" r="18235" b="10879"/>
          <a:stretch/>
        </p:blipFill>
        <p:spPr>
          <a:xfrm>
            <a:off x="6723356" y="4002892"/>
            <a:ext cx="1755648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547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874483" y="1805249"/>
            <a:ext cx="3306287" cy="2563056"/>
            <a:chOff x="302983" y="2760532"/>
            <a:chExt cx="3306287" cy="2563056"/>
          </a:xfrm>
        </p:grpSpPr>
        <p:grpSp>
          <p:nvGrpSpPr>
            <p:cNvPr id="2" name="文本1"/>
            <p:cNvGrpSpPr/>
            <p:nvPr/>
          </p:nvGrpSpPr>
          <p:grpSpPr>
            <a:xfrm>
              <a:off x="302983" y="3316459"/>
              <a:ext cx="3304699" cy="2007129"/>
              <a:chOff x="814785" y="2196830"/>
              <a:chExt cx="3671888" cy="2007129"/>
            </a:xfrm>
          </p:grpSpPr>
          <p:grpSp>
            <p:nvGrpSpPr>
              <p:cNvPr id="3" name="Group 17"/>
              <p:cNvGrpSpPr>
                <a:grpSpLocks/>
              </p:cNvGrpSpPr>
              <p:nvPr/>
            </p:nvGrpSpPr>
            <p:grpSpPr bwMode="auto">
              <a:xfrm>
                <a:off x="814785" y="2204467"/>
                <a:ext cx="3671888" cy="1999492"/>
                <a:chOff x="0" y="0"/>
                <a:chExt cx="4354" cy="1721"/>
              </a:xfrm>
            </p:grpSpPr>
            <p:sp>
              <p:nvSpPr>
                <p:cNvPr id="5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54" cy="1354"/>
                </a:xfrm>
                <a:prstGeom prst="rect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6" name="Line 19"/>
                <p:cNvSpPr>
                  <a:spLocks noChangeShapeType="1"/>
                </p:cNvSpPr>
                <p:nvPr/>
              </p:nvSpPr>
              <p:spPr bwMode="auto">
                <a:xfrm>
                  <a:off x="0" y="809"/>
                  <a:ext cx="4354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7" name="AutoShape 20"/>
                <p:cNvSpPr>
                  <a:spLocks noChangeArrowheads="1"/>
                </p:cNvSpPr>
                <p:nvPr/>
              </p:nvSpPr>
              <p:spPr bwMode="auto">
                <a:xfrm>
                  <a:off x="0" y="1540"/>
                  <a:ext cx="4354" cy="181"/>
                </a:xfrm>
                <a:custGeom>
                  <a:avLst/>
                  <a:gdLst>
                    <a:gd name="T0" fmla="*/ 856 w 21600"/>
                    <a:gd name="T1" fmla="*/ 1 h 21600"/>
                    <a:gd name="T2" fmla="*/ 439 w 21600"/>
                    <a:gd name="T3" fmla="*/ 2 h 21600"/>
                    <a:gd name="T4" fmla="*/ 22 w 21600"/>
                    <a:gd name="T5" fmla="*/ 1 h 21600"/>
                    <a:gd name="T6" fmla="*/ 43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37 w 21600"/>
                    <a:gd name="T13" fmla="*/ 2387 h 21600"/>
                    <a:gd name="T14" fmla="*/ 19263 w 21600"/>
                    <a:gd name="T15" fmla="*/ 192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</p:grpSp>
          <p:sp>
            <p:nvSpPr>
              <p:cNvPr id="4" name="Rectangle 35"/>
              <p:cNvSpPr>
                <a:spLocks noChangeArrowheads="1"/>
              </p:cNvSpPr>
              <p:nvPr/>
            </p:nvSpPr>
            <p:spPr bwMode="auto">
              <a:xfrm>
                <a:off x="814785" y="2196830"/>
                <a:ext cx="3671888" cy="1710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zh-CN" altLang="en-US" kern="0" dirty="0" smtClean="0">
                    <a:ea typeface="微软雅黑" pitchFamily="34" charset="-122"/>
                  </a:rPr>
                  <a:t>同</a:t>
                </a:r>
                <a:r>
                  <a:rPr lang="zh-CN" altLang="en-US" kern="0" dirty="0">
                    <a:ea typeface="微软雅黑" pitchFamily="34" charset="-122"/>
                  </a:rPr>
                  <a:t>一</a:t>
                </a:r>
                <a:r>
                  <a:rPr lang="zh-CN" altLang="en-US" kern="0" dirty="0" smtClean="0">
                    <a:ea typeface="微软雅黑" pitchFamily="34" charset="-122"/>
                  </a:rPr>
                  <a:t>考场使用</a:t>
                </a:r>
                <a:r>
                  <a:rPr lang="zh-CN" altLang="en-US" kern="0" dirty="0">
                    <a:ea typeface="微软雅黑" pitchFamily="34" charset="-122"/>
                  </a:rPr>
                  <a:t>多</a:t>
                </a:r>
                <a:r>
                  <a:rPr lang="zh-CN" altLang="en-US" kern="0" dirty="0" smtClean="0">
                    <a:ea typeface="微软雅黑" pitchFamily="34" charset="-122"/>
                  </a:rPr>
                  <a:t>套试卷</a:t>
                </a:r>
                <a:r>
                  <a:rPr lang="zh-CN" altLang="en-US" kern="0" dirty="0">
                    <a:ea typeface="微软雅黑" pitchFamily="34" charset="-122"/>
                  </a:rPr>
                  <a:t>，试卷类型通过试题册背面的条形码区分，请按照敬告考生要求完成条形码粘贴和信息填涂</a:t>
                </a:r>
                <a:r>
                  <a:rPr lang="zh-CN" altLang="en-US" kern="0" dirty="0" smtClean="0">
                    <a:ea typeface="微软雅黑" pitchFamily="34" charset="-122"/>
                  </a:rPr>
                  <a:t>；</a:t>
                </a:r>
                <a:endParaRPr lang="zh-CN" altLang="en-US" kern="0" dirty="0">
                  <a:ea typeface="微软雅黑" pitchFamily="34" charset="-122"/>
                </a:endParaRPr>
              </a:p>
            </p:txBody>
          </p:sp>
        </p:grpSp>
        <p:grpSp>
          <p:nvGrpSpPr>
            <p:cNvPr id="8" name="深色1"/>
            <p:cNvGrpSpPr/>
            <p:nvPr/>
          </p:nvGrpSpPr>
          <p:grpSpPr>
            <a:xfrm>
              <a:off x="304571" y="2760532"/>
              <a:ext cx="3304699" cy="563561"/>
              <a:chOff x="816373" y="1640904"/>
              <a:chExt cx="3671888" cy="563563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816373" y="1640904"/>
                <a:ext cx="3671887" cy="456836"/>
              </a:xfrm>
              <a:prstGeom prst="rect">
                <a:avLst/>
              </a:prstGeom>
              <a:solidFill>
                <a:srgbClr val="2C6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0" name="AutoShape 23"/>
              <p:cNvSpPr>
                <a:spLocks noChangeArrowheads="1"/>
              </p:cNvSpPr>
              <p:nvPr/>
            </p:nvSpPr>
            <p:spPr bwMode="auto">
              <a:xfrm>
                <a:off x="816373" y="2102258"/>
                <a:ext cx="3671887" cy="102209"/>
              </a:xfrm>
              <a:custGeom>
                <a:avLst/>
                <a:gdLst>
                  <a:gd name="T0" fmla="*/ 101 w 21600"/>
                  <a:gd name="T1" fmla="*/ 1 h 21600"/>
                  <a:gd name="T2" fmla="*/ 52 w 21600"/>
                  <a:gd name="T3" fmla="*/ 2 h 21600"/>
                  <a:gd name="T4" fmla="*/ 3 w 21600"/>
                  <a:gd name="T5" fmla="*/ 1 h 21600"/>
                  <a:gd name="T6" fmla="*/ 5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37 w 21600"/>
                  <a:gd name="T13" fmla="*/ 2387 h 21600"/>
                  <a:gd name="T14" fmla="*/ 19263 w 21600"/>
                  <a:gd name="T15" fmla="*/ 192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76FF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816373" y="1640904"/>
                <a:ext cx="3671888" cy="32197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76FF">
                      <a:lumMod val="60000"/>
                      <a:lumOff val="40000"/>
                      <a:alpha val="4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2" name="Rectangle 22"/>
              <p:cNvSpPr>
                <a:spLocks noChangeArrowheads="1"/>
              </p:cNvSpPr>
              <p:nvPr/>
            </p:nvSpPr>
            <p:spPr bwMode="auto">
              <a:xfrm>
                <a:off x="816373" y="1640904"/>
                <a:ext cx="3671887" cy="4568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lvl="0" algn="ctr" defTabSz="914400">
                  <a:defRPr/>
                </a:pPr>
                <a:r>
                  <a:rPr lang="zh-CN" altLang="en-US" kern="10" dirty="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试卷类型</a:t>
                </a:r>
                <a:r>
                  <a:rPr lang="en-US" altLang="zh-CN" kern="10" dirty="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&amp;</a:t>
                </a:r>
                <a:r>
                  <a:rPr lang="zh-CN" altLang="en-US" kern="10" dirty="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条形码</a:t>
                </a:r>
                <a:endParaRPr lang="zh-CN" altLang="en-US" kern="10" dirty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4542345" y="1805249"/>
            <a:ext cx="3306287" cy="2573517"/>
            <a:chOff x="4437679" y="2753730"/>
            <a:chExt cx="3306287" cy="2573517"/>
          </a:xfrm>
        </p:grpSpPr>
        <p:grpSp>
          <p:nvGrpSpPr>
            <p:cNvPr id="13" name="文本2"/>
            <p:cNvGrpSpPr/>
            <p:nvPr/>
          </p:nvGrpSpPr>
          <p:grpSpPr>
            <a:xfrm>
              <a:off x="4437679" y="3306766"/>
              <a:ext cx="3304699" cy="2020481"/>
              <a:chOff x="814785" y="2193939"/>
              <a:chExt cx="3671888" cy="2020481"/>
            </a:xfrm>
          </p:grpSpPr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>
                <a:off x="814785" y="2204467"/>
                <a:ext cx="3671888" cy="2009953"/>
                <a:chOff x="0" y="0"/>
                <a:chExt cx="4354" cy="1730"/>
              </a:xfrm>
            </p:grpSpPr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54" cy="809"/>
                </a:xfrm>
                <a:prstGeom prst="rect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>
                  <a:off x="0" y="809"/>
                  <a:ext cx="4354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18" name="AutoShape 20"/>
                <p:cNvSpPr>
                  <a:spLocks noChangeArrowheads="1"/>
                </p:cNvSpPr>
                <p:nvPr/>
              </p:nvSpPr>
              <p:spPr bwMode="auto">
                <a:xfrm>
                  <a:off x="0" y="1549"/>
                  <a:ext cx="4354" cy="181"/>
                </a:xfrm>
                <a:custGeom>
                  <a:avLst/>
                  <a:gdLst>
                    <a:gd name="T0" fmla="*/ 856 w 21600"/>
                    <a:gd name="T1" fmla="*/ 1 h 21600"/>
                    <a:gd name="T2" fmla="*/ 439 w 21600"/>
                    <a:gd name="T3" fmla="*/ 2 h 21600"/>
                    <a:gd name="T4" fmla="*/ 22 w 21600"/>
                    <a:gd name="T5" fmla="*/ 1 h 21600"/>
                    <a:gd name="T6" fmla="*/ 43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37 w 21600"/>
                    <a:gd name="T13" fmla="*/ 2387 h 21600"/>
                    <a:gd name="T14" fmla="*/ 19263 w 21600"/>
                    <a:gd name="T15" fmla="*/ 192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</p:grpSp>
          <p:sp>
            <p:nvSpPr>
              <p:cNvPr id="15" name="Rectangle 35"/>
              <p:cNvSpPr>
                <a:spLocks noChangeArrowheads="1"/>
              </p:cNvSpPr>
              <p:nvPr/>
            </p:nvSpPr>
            <p:spPr bwMode="auto">
              <a:xfrm>
                <a:off x="814785" y="2193939"/>
                <a:ext cx="3671888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zh-CN" altLang="en-US" kern="0" dirty="0" smtClean="0">
                    <a:ea typeface="微软雅黑" pitchFamily="34" charset="-122"/>
                  </a:rPr>
                  <a:t>试卷</a:t>
                </a:r>
                <a:r>
                  <a:rPr lang="zh-CN" altLang="en-US" kern="0" dirty="0">
                    <a:ea typeface="微软雅黑" pitchFamily="34" charset="-122"/>
                  </a:rPr>
                  <a:t>类型与座位</a:t>
                </a:r>
                <a:r>
                  <a:rPr lang="zh-CN" altLang="en-US" kern="0" dirty="0" smtClean="0">
                    <a:ea typeface="微软雅黑" pitchFamily="34" charset="-122"/>
                  </a:rPr>
                  <a:t>号无关，</a:t>
                </a:r>
                <a:r>
                  <a:rPr lang="zh-CN" altLang="en-US" kern="0" dirty="0">
                    <a:ea typeface="微软雅黑" pitchFamily="34" charset="-122"/>
                  </a:rPr>
                  <a:t>发到考生手中也是随机的，所谓的“卖答案、传答案”均属诈骗行为，请考生不要上当受骗；</a:t>
                </a:r>
              </a:p>
            </p:txBody>
          </p:sp>
        </p:grpSp>
        <p:grpSp>
          <p:nvGrpSpPr>
            <p:cNvPr id="19" name="深色2"/>
            <p:cNvGrpSpPr/>
            <p:nvPr/>
          </p:nvGrpSpPr>
          <p:grpSpPr>
            <a:xfrm>
              <a:off x="4439267" y="2753730"/>
              <a:ext cx="3304699" cy="563561"/>
              <a:chOff x="4657329" y="1640904"/>
              <a:chExt cx="3671888" cy="563563"/>
            </a:xfrm>
          </p:grpSpPr>
          <p:sp>
            <p:nvSpPr>
              <p:cNvPr id="20" name="WordArt 32"/>
              <p:cNvSpPr>
                <a:spLocks noChangeArrowheads="1" noChangeShapeType="1"/>
              </p:cNvSpPr>
              <p:nvPr/>
            </p:nvSpPr>
            <p:spPr bwMode="auto">
              <a:xfrm>
                <a:off x="5412185" y="1723454"/>
                <a:ext cx="2160588" cy="26511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0" cap="none" spc="0" normalizeH="0" baseline="0" noProof="0" dirty="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点击添加标题文字</a:t>
                </a: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4657329" y="1640904"/>
                <a:ext cx="3671888" cy="563563"/>
                <a:chOff x="816373" y="1640904"/>
                <a:chExt cx="3671888" cy="563563"/>
              </a:xfrm>
            </p:grpSpPr>
            <p:sp>
              <p:nvSpPr>
                <p:cNvPr id="22" name="Rectangle 22"/>
                <p:cNvSpPr>
                  <a:spLocks noChangeArrowheads="1"/>
                </p:cNvSpPr>
                <p:nvPr/>
              </p:nvSpPr>
              <p:spPr bwMode="auto">
                <a:xfrm>
                  <a:off x="816373" y="1663398"/>
                  <a:ext cx="3670124" cy="434342"/>
                </a:xfrm>
                <a:prstGeom prst="rect">
                  <a:avLst/>
                </a:prstGeom>
                <a:solidFill>
                  <a:srgbClr val="2C6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23" name="AutoShape 23"/>
                <p:cNvSpPr>
                  <a:spLocks noChangeArrowheads="1"/>
                </p:cNvSpPr>
                <p:nvPr/>
              </p:nvSpPr>
              <p:spPr bwMode="auto">
                <a:xfrm>
                  <a:off x="816373" y="2102258"/>
                  <a:ext cx="3671887" cy="102209"/>
                </a:xfrm>
                <a:custGeom>
                  <a:avLst/>
                  <a:gdLst>
                    <a:gd name="T0" fmla="*/ 101 w 21600"/>
                    <a:gd name="T1" fmla="*/ 1 h 21600"/>
                    <a:gd name="T2" fmla="*/ 52 w 21600"/>
                    <a:gd name="T3" fmla="*/ 2 h 21600"/>
                    <a:gd name="T4" fmla="*/ 3 w 21600"/>
                    <a:gd name="T5" fmla="*/ 1 h 21600"/>
                    <a:gd name="T6" fmla="*/ 5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37 w 21600"/>
                    <a:gd name="T13" fmla="*/ 2387 h 21600"/>
                    <a:gd name="T14" fmla="*/ 19263 w 21600"/>
                    <a:gd name="T15" fmla="*/ 192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2676FF">
                        <a:alpha val="5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24" name="AutoShape 10"/>
                <p:cNvSpPr>
                  <a:spLocks noChangeArrowheads="1"/>
                </p:cNvSpPr>
                <p:nvPr/>
              </p:nvSpPr>
              <p:spPr bwMode="auto">
                <a:xfrm>
                  <a:off x="816373" y="1640904"/>
                  <a:ext cx="3671888" cy="32197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2676FF">
                        <a:lumMod val="60000"/>
                        <a:lumOff val="40000"/>
                        <a:alpha val="4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25" name="Rectangle 22"/>
                <p:cNvSpPr>
                  <a:spLocks noChangeArrowheads="1"/>
                </p:cNvSpPr>
                <p:nvPr/>
              </p:nvSpPr>
              <p:spPr bwMode="auto">
                <a:xfrm>
                  <a:off x="816373" y="1640904"/>
                  <a:ext cx="3671887" cy="45683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lvl="0" algn="ctr" defTabSz="914400">
                    <a:defRPr/>
                  </a:pPr>
                  <a:r>
                    <a:rPr lang="zh-CN" altLang="en-US" kern="10" dirty="0" smtClean="0">
                      <a:ln w="952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</a:rPr>
                    <a:t>试卷类型</a:t>
                  </a:r>
                  <a:r>
                    <a:rPr lang="en-US" altLang="zh-CN" kern="10" dirty="0" smtClean="0">
                      <a:ln w="952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</a:rPr>
                    <a:t>&amp;</a:t>
                  </a:r>
                  <a:r>
                    <a:rPr lang="zh-CN" altLang="en-US" kern="10" dirty="0" smtClean="0">
                      <a:ln w="952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微软雅黑" pitchFamily="34" charset="-122"/>
                      <a:ea typeface="微软雅黑" pitchFamily="34" charset="-122"/>
                    </a:rPr>
                    <a:t>座位号</a:t>
                  </a:r>
                  <a:endParaRPr lang="zh-CN" altLang="en-US" kern="10" dirty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</p:grpSp>
      <p:grpSp>
        <p:nvGrpSpPr>
          <p:cNvPr id="52" name="组合 51"/>
          <p:cNvGrpSpPr/>
          <p:nvPr/>
        </p:nvGrpSpPr>
        <p:grpSpPr>
          <a:xfrm>
            <a:off x="8210207" y="1805249"/>
            <a:ext cx="3306287" cy="2573519"/>
            <a:chOff x="8426104" y="2720714"/>
            <a:chExt cx="3306287" cy="2573519"/>
          </a:xfrm>
        </p:grpSpPr>
        <p:grpSp>
          <p:nvGrpSpPr>
            <p:cNvPr id="39" name="文本3"/>
            <p:cNvGrpSpPr/>
            <p:nvPr/>
          </p:nvGrpSpPr>
          <p:grpSpPr>
            <a:xfrm>
              <a:off x="8426104" y="3273745"/>
              <a:ext cx="3304699" cy="2020488"/>
              <a:chOff x="814785" y="2193934"/>
              <a:chExt cx="3671888" cy="2020488"/>
            </a:xfrm>
          </p:grpSpPr>
          <p:grpSp>
            <p:nvGrpSpPr>
              <p:cNvPr id="40" name="Group 17"/>
              <p:cNvGrpSpPr>
                <a:grpSpLocks/>
              </p:cNvGrpSpPr>
              <p:nvPr/>
            </p:nvGrpSpPr>
            <p:grpSpPr bwMode="auto">
              <a:xfrm>
                <a:off x="814785" y="2204467"/>
                <a:ext cx="3671888" cy="2009955"/>
                <a:chOff x="0" y="0"/>
                <a:chExt cx="4354" cy="1730"/>
              </a:xfrm>
            </p:grpSpPr>
            <p:sp>
              <p:nvSpPr>
                <p:cNvPr id="42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54" cy="809"/>
                </a:xfrm>
                <a:prstGeom prst="rect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43" name="Line 19"/>
                <p:cNvSpPr>
                  <a:spLocks noChangeShapeType="1"/>
                </p:cNvSpPr>
                <p:nvPr/>
              </p:nvSpPr>
              <p:spPr bwMode="auto">
                <a:xfrm>
                  <a:off x="0" y="809"/>
                  <a:ext cx="4354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44" name="AutoShape 20"/>
                <p:cNvSpPr>
                  <a:spLocks noChangeArrowheads="1"/>
                </p:cNvSpPr>
                <p:nvPr/>
              </p:nvSpPr>
              <p:spPr bwMode="auto">
                <a:xfrm>
                  <a:off x="0" y="1549"/>
                  <a:ext cx="4354" cy="181"/>
                </a:xfrm>
                <a:custGeom>
                  <a:avLst/>
                  <a:gdLst>
                    <a:gd name="T0" fmla="*/ 856 w 21600"/>
                    <a:gd name="T1" fmla="*/ 1 h 21600"/>
                    <a:gd name="T2" fmla="*/ 439 w 21600"/>
                    <a:gd name="T3" fmla="*/ 2 h 21600"/>
                    <a:gd name="T4" fmla="*/ 22 w 21600"/>
                    <a:gd name="T5" fmla="*/ 1 h 21600"/>
                    <a:gd name="T6" fmla="*/ 439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37 w 21600"/>
                    <a:gd name="T13" fmla="*/ 2387 h 21600"/>
                    <a:gd name="T14" fmla="*/ 19263 w 21600"/>
                    <a:gd name="T15" fmla="*/ 192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72" y="21600"/>
                      </a:lnTo>
                      <a:lnTo>
                        <a:pt x="20528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</p:grp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814785" y="2193934"/>
                <a:ext cx="3671888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zh-CN" altLang="en-US" kern="0" dirty="0" smtClean="0">
                    <a:ea typeface="微软雅黑" pitchFamily="34" charset="-122"/>
                  </a:rPr>
                  <a:t>标准化考场具有视频</a:t>
                </a:r>
                <a:r>
                  <a:rPr lang="zh-CN" altLang="en-US" kern="0" dirty="0">
                    <a:ea typeface="微软雅黑" pitchFamily="34" charset="-122"/>
                  </a:rPr>
                  <a:t>监控</a:t>
                </a:r>
                <a:r>
                  <a:rPr lang="zh-CN" altLang="en-US" kern="0" dirty="0" smtClean="0">
                    <a:ea typeface="微软雅黑" pitchFamily="34" charset="-122"/>
                  </a:rPr>
                  <a:t>、</a:t>
                </a:r>
                <a:r>
                  <a:rPr lang="en-US" altLang="zh-CN" kern="0" dirty="0" smtClean="0">
                    <a:ea typeface="微软雅黑" pitchFamily="34" charset="-122"/>
                  </a:rPr>
                  <a:t>IP</a:t>
                </a:r>
                <a:r>
                  <a:rPr lang="zh-CN" altLang="en-US" kern="0" dirty="0" smtClean="0">
                    <a:ea typeface="微软雅黑" pitchFamily="34" charset="-122"/>
                  </a:rPr>
                  <a:t>广播、身份证</a:t>
                </a:r>
                <a:r>
                  <a:rPr lang="zh-CN" altLang="en-US" kern="0" dirty="0">
                    <a:ea typeface="微软雅黑" pitchFamily="34" charset="-122"/>
                  </a:rPr>
                  <a:t>鉴别等功能</a:t>
                </a:r>
                <a:r>
                  <a:rPr lang="zh-CN" altLang="en-US" kern="0" dirty="0" smtClean="0">
                    <a:ea typeface="微软雅黑" pitchFamily="34" charset="-122"/>
                  </a:rPr>
                  <a:t>，对考生行为、监考</a:t>
                </a:r>
                <a:r>
                  <a:rPr lang="zh-CN" altLang="en-US" kern="0" dirty="0">
                    <a:ea typeface="微软雅黑" pitchFamily="34" charset="-122"/>
                  </a:rPr>
                  <a:t>行为等进行全程监控、录像并事后可追溯</a:t>
                </a:r>
                <a:r>
                  <a:rPr lang="zh-CN" altLang="en-US" kern="0" dirty="0" smtClean="0">
                    <a:ea typeface="微软雅黑" pitchFamily="34" charset="-122"/>
                  </a:rPr>
                  <a:t>。</a:t>
                </a:r>
                <a:endParaRPr lang="zh-CN" altLang="en-US" kern="0" dirty="0">
                  <a:ea typeface="微软雅黑" pitchFamily="34" charset="-122"/>
                </a:endParaRPr>
              </a:p>
            </p:txBody>
          </p:sp>
        </p:grpSp>
        <p:grpSp>
          <p:nvGrpSpPr>
            <p:cNvPr id="45" name="深色3"/>
            <p:cNvGrpSpPr/>
            <p:nvPr/>
          </p:nvGrpSpPr>
          <p:grpSpPr>
            <a:xfrm>
              <a:off x="8427692" y="2720714"/>
              <a:ext cx="3304699" cy="563561"/>
              <a:chOff x="816373" y="1640904"/>
              <a:chExt cx="3671888" cy="563563"/>
            </a:xfrm>
          </p:grpSpPr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816373" y="1640904"/>
                <a:ext cx="3671887" cy="456836"/>
              </a:xfrm>
              <a:prstGeom prst="rect">
                <a:avLst/>
              </a:prstGeom>
              <a:solidFill>
                <a:srgbClr val="2C6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47" name="AutoShape 23"/>
              <p:cNvSpPr>
                <a:spLocks noChangeArrowheads="1"/>
              </p:cNvSpPr>
              <p:nvPr/>
            </p:nvSpPr>
            <p:spPr bwMode="auto">
              <a:xfrm>
                <a:off x="816373" y="2102258"/>
                <a:ext cx="3671887" cy="102209"/>
              </a:xfrm>
              <a:custGeom>
                <a:avLst/>
                <a:gdLst>
                  <a:gd name="T0" fmla="*/ 101 w 21600"/>
                  <a:gd name="T1" fmla="*/ 1 h 21600"/>
                  <a:gd name="T2" fmla="*/ 52 w 21600"/>
                  <a:gd name="T3" fmla="*/ 2 h 21600"/>
                  <a:gd name="T4" fmla="*/ 3 w 21600"/>
                  <a:gd name="T5" fmla="*/ 1 h 21600"/>
                  <a:gd name="T6" fmla="*/ 5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37 w 21600"/>
                  <a:gd name="T13" fmla="*/ 2387 h 21600"/>
                  <a:gd name="T14" fmla="*/ 19263 w 21600"/>
                  <a:gd name="T15" fmla="*/ 192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072" y="21600"/>
                    </a:lnTo>
                    <a:lnTo>
                      <a:pt x="2052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76FF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48" name="AutoShape 10"/>
              <p:cNvSpPr>
                <a:spLocks noChangeArrowheads="1"/>
              </p:cNvSpPr>
              <p:nvPr/>
            </p:nvSpPr>
            <p:spPr bwMode="auto">
              <a:xfrm>
                <a:off x="816373" y="1640904"/>
                <a:ext cx="3671888" cy="32197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76FF">
                      <a:lumMod val="60000"/>
                      <a:lumOff val="40000"/>
                      <a:alpha val="4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49" name="Rectangle 22"/>
              <p:cNvSpPr>
                <a:spLocks noChangeArrowheads="1"/>
              </p:cNvSpPr>
              <p:nvPr/>
            </p:nvSpPr>
            <p:spPr bwMode="auto">
              <a:xfrm>
                <a:off x="816373" y="1640904"/>
                <a:ext cx="3671887" cy="45683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anchor="ctr"/>
              <a:lstStyle/>
              <a:p>
                <a:pPr lvl="0" algn="ctr" defTabSz="914400">
                  <a:defRPr/>
                </a:pPr>
                <a:r>
                  <a:rPr lang="zh-CN" altLang="en-US" kern="10" dirty="0" smtClean="0"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标准化考场</a:t>
                </a:r>
                <a:endParaRPr lang="zh-CN" altLang="en-US" kern="10" dirty="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53" name="标题 1"/>
          <p:cNvSpPr txBox="1">
            <a:spLocks/>
          </p:cNvSpPr>
          <p:nvPr/>
        </p:nvSpPr>
        <p:spPr>
          <a:xfrm>
            <a:off x="838200" y="593729"/>
            <a:ext cx="10515600" cy="977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eaLnBrk="0" latinLnBrk="1" hangingPunct="0">
              <a:spcBef>
                <a:spcPct val="20000"/>
              </a:spcBef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多题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多卷，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标准化考场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4"/>
          <a:stretch/>
        </p:blipFill>
        <p:spPr>
          <a:xfrm>
            <a:off x="528637" y="4585648"/>
            <a:ext cx="11444287" cy="810185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5432216" y="550946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敬告考生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8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 noChangeAspect="1"/>
          </p:cNvGrpSpPr>
          <p:nvPr/>
        </p:nvGrpSpPr>
        <p:grpSpPr bwMode="auto">
          <a:xfrm>
            <a:off x="1634035" y="433303"/>
            <a:ext cx="4558351" cy="2859024"/>
            <a:chOff x="612" y="980"/>
            <a:chExt cx="2088" cy="1876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gray">
            <a:xfrm>
              <a:off x="612" y="980"/>
              <a:ext cx="2088" cy="1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/>
            </a:p>
          </p:txBody>
        </p:sp>
        <p:sp>
          <p:nvSpPr>
            <p:cNvPr id="8" name="Text Box 17" descr="11256742339"/>
            <p:cNvSpPr txBox="1">
              <a:spLocks noChangeArrowheads="1"/>
            </p:cNvSpPr>
            <p:nvPr/>
          </p:nvSpPr>
          <p:spPr bwMode="auto">
            <a:xfrm>
              <a:off x="685" y="1038"/>
              <a:ext cx="1944" cy="1444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 b="-970"/>
              </a:stretch>
            </a:blipFill>
            <a:ln w="19050" algn="ctr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>
              <a:off x="685" y="2543"/>
              <a:ext cx="1944" cy="2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108000" tIns="36000" rIns="72000" bIns="36000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b="1" dirty="0" smtClean="0">
                  <a:latin typeface="+mn-ea"/>
                  <a:ea typeface="+mn-ea"/>
                </a:rPr>
                <a:t>教室画面</a:t>
              </a:r>
              <a:endParaRPr 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0" name="Group 31"/>
          <p:cNvGrpSpPr>
            <a:grpSpLocks noChangeAspect="1"/>
          </p:cNvGrpSpPr>
          <p:nvPr/>
        </p:nvGrpSpPr>
        <p:grpSpPr bwMode="auto">
          <a:xfrm>
            <a:off x="6594352" y="429377"/>
            <a:ext cx="4201894" cy="2859024"/>
            <a:chOff x="3108" y="980"/>
            <a:chExt cx="2088" cy="1876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gray">
            <a:xfrm>
              <a:off x="3108" y="980"/>
              <a:ext cx="2088" cy="1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/>
            </a:p>
          </p:txBody>
        </p:sp>
        <p:sp>
          <p:nvSpPr>
            <p:cNvPr id="12" name="Text Box 21" descr="F1000016"/>
            <p:cNvSpPr txBox="1">
              <a:spLocks noChangeArrowheads="1"/>
            </p:cNvSpPr>
            <p:nvPr/>
          </p:nvSpPr>
          <p:spPr bwMode="auto">
            <a:xfrm>
              <a:off x="3181" y="1038"/>
              <a:ext cx="1944" cy="1444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 r="-30884"/>
              </a:stretch>
            </a:blipFill>
            <a:ln w="19050" algn="ctr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gray">
            <a:xfrm>
              <a:off x="3181" y="2543"/>
              <a:ext cx="1944" cy="2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108000" tIns="36000" rIns="72000" bIns="36000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b="1" dirty="0">
                  <a:latin typeface="+mn-ea"/>
                </a:rPr>
                <a:t>近距离</a:t>
              </a:r>
              <a:r>
                <a:rPr lang="zh-CN" altLang="en-US" sz="1600" b="1" dirty="0" smtClean="0">
                  <a:latin typeface="+mn-ea"/>
                </a:rPr>
                <a:t>效果</a:t>
              </a:r>
              <a:endParaRPr 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6" name="Group 31"/>
          <p:cNvGrpSpPr>
            <a:grpSpLocks noChangeAspect="1"/>
          </p:cNvGrpSpPr>
          <p:nvPr/>
        </p:nvGrpSpPr>
        <p:grpSpPr bwMode="auto">
          <a:xfrm>
            <a:off x="3787887" y="3553693"/>
            <a:ext cx="7035908" cy="2859024"/>
            <a:chOff x="3108" y="980"/>
            <a:chExt cx="2088" cy="1876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gray">
            <a:xfrm>
              <a:off x="3108" y="980"/>
              <a:ext cx="2088" cy="18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/>
            </a:p>
          </p:txBody>
        </p:sp>
        <p:sp>
          <p:nvSpPr>
            <p:cNvPr id="18" name="Text Box 21" descr="F1000016"/>
            <p:cNvSpPr txBox="1">
              <a:spLocks noChangeArrowheads="1"/>
            </p:cNvSpPr>
            <p:nvPr/>
          </p:nvSpPr>
          <p:spPr bwMode="auto">
            <a:xfrm>
              <a:off x="3181" y="1038"/>
              <a:ext cx="1944" cy="1444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 r="-30884"/>
              </a:stretch>
            </a:blipFill>
            <a:ln w="19050" algn="ctr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</a:pPr>
              <a:endParaRPr lang="en-US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gray">
            <a:xfrm>
              <a:off x="3181" y="2579"/>
              <a:ext cx="1944" cy="2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108000" tIns="36000" rIns="72000" bIns="36000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b="1" dirty="0" smtClean="0">
                  <a:latin typeface="+mn-ea"/>
                </a:rPr>
                <a:t>监控主控室画面</a:t>
              </a:r>
              <a:endParaRPr lang="en-US" sz="1600" b="1" dirty="0">
                <a:latin typeface="+mn-ea"/>
                <a:ea typeface="+mn-ea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67" y="3651340"/>
            <a:ext cx="6784591" cy="2304000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2" r="17177" b="10805"/>
          <a:stretch/>
        </p:blipFill>
        <p:spPr bwMode="auto">
          <a:xfrm>
            <a:off x="1793403" y="522514"/>
            <a:ext cx="4301064" cy="220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02" y="537889"/>
            <a:ext cx="402815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upo 15"/>
          <p:cNvGrpSpPr>
            <a:grpSpLocks noChangeAspect="1"/>
          </p:cNvGrpSpPr>
          <p:nvPr/>
        </p:nvGrpSpPr>
        <p:grpSpPr bwMode="auto">
          <a:xfrm>
            <a:off x="1571631" y="4479991"/>
            <a:ext cx="1901476" cy="2160000"/>
            <a:chOff x="3169" y="185"/>
            <a:chExt cx="2416" cy="2144"/>
          </a:xfrm>
        </p:grpSpPr>
        <p:sp>
          <p:nvSpPr>
            <p:cNvPr id="26" name="8 Rectángulo"/>
            <p:cNvSpPr/>
            <p:nvPr/>
          </p:nvSpPr>
          <p:spPr>
            <a:xfrm>
              <a:off x="3334" y="396"/>
              <a:ext cx="2086" cy="1361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tx1">
                    <a:lumMod val="75000"/>
                    <a:lumOff val="25000"/>
                  </a:schemeClr>
                </a:gs>
                <a:gs pos="100000">
                  <a:schemeClr val="dk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27" name="Imagen 2" descr="C:\Users\Design\Documents\Edu\Product Launch\LC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85"/>
              <a:ext cx="2416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9 CuadroTexto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3700" y="719"/>
              <a:ext cx="1567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zh-CN" altLang="en-US" b="1" dirty="0" smtClean="0">
                  <a:solidFill>
                    <a:schemeClr val="bg1"/>
                  </a:solidFill>
                  <a:latin typeface="Rockwell" pitchFamily="18" charset="0"/>
                </a:rPr>
                <a:t>国家标准</a:t>
              </a:r>
              <a:endParaRPr lang="en-US" altLang="zh-CN" b="1" dirty="0" smtClean="0">
                <a:solidFill>
                  <a:schemeClr val="bg1"/>
                </a:solidFill>
                <a:latin typeface="Rockwell" pitchFamily="18" charset="0"/>
              </a:endParaRPr>
            </a:p>
            <a:p>
              <a:pPr eaLnBrk="1" hangingPunct="1"/>
              <a:r>
                <a:rPr lang="zh-CN" altLang="en-US" b="1" dirty="0" smtClean="0">
                  <a:solidFill>
                    <a:schemeClr val="bg1"/>
                  </a:solidFill>
                  <a:latin typeface="Rockwell" pitchFamily="18" charset="0"/>
                </a:rPr>
                <a:t>考场监控</a:t>
              </a:r>
              <a:endParaRPr lang="zh-CN" altLang="en-US" b="1" dirty="0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pic>
          <p:nvPicPr>
            <p:cNvPr id="29" name="Imagen 3" descr="C:\Users\Design\Documents\Edu\Product Launch\magic_wan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" y="98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4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1197863" y="671121"/>
            <a:ext cx="9896627" cy="977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eaLnBrk="0" latinLnBrk="1" hangingPunct="0">
              <a:spcBef>
                <a:spcPct val="20000"/>
              </a:spcBef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诚信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考试，违规必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究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1197863" y="2160116"/>
            <a:ext cx="9484481" cy="3229466"/>
            <a:chOff x="0" y="0"/>
            <a:chExt cx="3312368" cy="2664296"/>
          </a:xfrm>
        </p:grpSpPr>
        <p:sp>
          <p:nvSpPr>
            <p:cNvPr id="18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3312368" cy="2664296"/>
            </a:xfrm>
            <a:prstGeom prst="roundRect">
              <a:avLst>
                <a:gd name="adj" fmla="val 7093"/>
              </a:avLst>
            </a:prstGeom>
            <a:solidFill>
              <a:schemeClr val="bg1"/>
            </a:solidFill>
            <a:ln w="3175" cmpd="sng">
              <a:solidFill>
                <a:srgbClr val="D9D9D9"/>
              </a:solidFill>
              <a:round/>
              <a:headEnd/>
              <a:tailEnd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lIns="432000" tIns="25200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Constantia" pitchFamily="18" charset="0"/>
                  <a:ea typeface="微软雅黑" pitchFamily="34" charset="-122"/>
                </a:rPr>
                <a:t>请人代考、替他人考试、使用通讯设备作弊情节严重、两次以上作弊等，属严重作弊，开除学籍，处分存入个人</a:t>
              </a:r>
              <a:r>
                <a:rPr lang="zh-CN" altLang="en-US" sz="2800" dirty="0" smtClean="0">
                  <a:latin typeface="Constantia" pitchFamily="18" charset="0"/>
                  <a:ea typeface="微软雅黑" pitchFamily="34" charset="-122"/>
                </a:rPr>
                <a:t>档案！</a:t>
              </a:r>
              <a:endParaRPr lang="en-US" sz="2800" dirty="0" smtClean="0">
                <a:latin typeface="Constantia" pitchFamily="18" charset="0"/>
                <a:ea typeface="微软雅黑" pitchFamily="34" charset="-122"/>
              </a:endParaRPr>
            </a:p>
            <a:p>
              <a:endParaRPr lang="zh-CN" altLang="en-US" sz="2800" dirty="0">
                <a:latin typeface="Constantia" pitchFamily="18" charset="0"/>
                <a:ea typeface="微软雅黑" pitchFamily="34" charset="-122"/>
              </a:endParaRPr>
            </a:p>
          </p:txBody>
        </p: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498191" y="2137664"/>
              <a:ext cx="776434" cy="518877"/>
              <a:chOff x="0" y="0"/>
              <a:chExt cx="877824" cy="841248"/>
            </a:xfrm>
          </p:grpSpPr>
          <p:pic>
            <p:nvPicPr>
              <p:cNvPr id="20" name="对角圆角矩形 2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77824" cy="84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71818" y="67668"/>
                <a:ext cx="738135" cy="703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44000" tIns="2520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2400">
                  <a:solidFill>
                    <a:srgbClr val="FFFFFF"/>
                  </a:solidFill>
                  <a:latin typeface="Constantia" pitchFamily="18" charset="0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7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矩形 26"/>
          <p:cNvSpPr>
            <a:spLocks noChangeArrowheads="1"/>
          </p:cNvSpPr>
          <p:nvPr/>
        </p:nvSpPr>
        <p:spPr bwMode="auto">
          <a:xfrm>
            <a:off x="-13648" y="2234786"/>
            <a:ext cx="12205648" cy="2183641"/>
          </a:xfrm>
          <a:prstGeom prst="rect">
            <a:avLst/>
          </a:prstGeom>
          <a:solidFill>
            <a:srgbClr val="0070C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35850" name="矩形 11"/>
          <p:cNvSpPr>
            <a:spLocks noChangeArrowheads="1"/>
          </p:cNvSpPr>
          <p:nvPr/>
        </p:nvSpPr>
        <p:spPr bwMode="auto">
          <a:xfrm>
            <a:off x="2220686" y="2884715"/>
            <a:ext cx="7882164" cy="86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ts val="5763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预祝各位考生取得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好成绩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5763"/>
              </a:lnSpc>
            </a:pP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0F18-4C0D-4353-BD9E-A7AEECEC8FC8}" type="datetime2">
              <a:rPr lang="zh-CN" altLang="en-US" smtClean="0"/>
              <a:t>2023年6月7日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3816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594</Words>
  <Application>Microsoft Office PowerPoint</Application>
  <PresentationFormat>宽屏</PresentationFormat>
  <Paragraphs>70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Gulim</vt:lpstr>
      <vt:lpstr>ＭＳ Ｐゴシック</vt:lpstr>
      <vt:lpstr>等线</vt:lpstr>
      <vt:lpstr>等线 Light</vt:lpstr>
      <vt:lpstr>方正综艺简体</vt:lpstr>
      <vt:lpstr>华文隶书</vt:lpstr>
      <vt:lpstr>楷体</vt:lpstr>
      <vt:lpstr>宋体</vt:lpstr>
      <vt:lpstr>微软雅黑</vt:lpstr>
      <vt:lpstr>Arial</vt:lpstr>
      <vt:lpstr>Calibri</vt:lpstr>
      <vt:lpstr>Constantia</vt:lpstr>
      <vt:lpstr>Rockwell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bluebell</dc:creator>
  <cp:lastModifiedBy>Qin Danhong</cp:lastModifiedBy>
  <cp:revision>117</cp:revision>
  <dcterms:created xsi:type="dcterms:W3CDTF">2018-06-06T07:10:52Z</dcterms:created>
  <dcterms:modified xsi:type="dcterms:W3CDTF">2023-06-07T03:50:24Z</dcterms:modified>
</cp:coreProperties>
</file>